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9" r:id="rId13"/>
    <p:sldId id="282" r:id="rId14"/>
    <p:sldId id="283" r:id="rId15"/>
    <p:sldId id="284" r:id="rId16"/>
    <p:sldId id="316" r:id="rId17"/>
    <p:sldId id="289" r:id="rId18"/>
    <p:sldId id="290" r:id="rId19"/>
    <p:sldId id="291" r:id="rId20"/>
    <p:sldId id="294" r:id="rId21"/>
    <p:sldId id="296" r:id="rId22"/>
    <p:sldId id="295" r:id="rId23"/>
    <p:sldId id="297" r:id="rId24"/>
    <p:sldId id="298" r:id="rId25"/>
    <p:sldId id="299" r:id="rId26"/>
    <p:sldId id="321" r:id="rId27"/>
    <p:sldId id="258" r:id="rId28"/>
    <p:sldId id="302" r:id="rId29"/>
    <p:sldId id="303" r:id="rId30"/>
    <p:sldId id="320" r:id="rId31"/>
    <p:sldId id="305" r:id="rId32"/>
    <p:sldId id="307" r:id="rId33"/>
    <p:sldId id="309" r:id="rId34"/>
    <p:sldId id="310" r:id="rId35"/>
    <p:sldId id="311" r:id="rId36"/>
    <p:sldId id="312" r:id="rId37"/>
    <p:sldId id="314" r:id="rId38"/>
    <p:sldId id="315" r:id="rId39"/>
    <p:sldId id="317" r:id="rId40"/>
    <p:sldId id="331" r:id="rId41"/>
    <p:sldId id="306" r:id="rId42"/>
    <p:sldId id="318" r:id="rId43"/>
    <p:sldId id="319" r:id="rId44"/>
    <p:sldId id="323" r:id="rId45"/>
    <p:sldId id="328" r:id="rId46"/>
    <p:sldId id="329" r:id="rId47"/>
    <p:sldId id="325" r:id="rId48"/>
    <p:sldId id="276" r:id="rId49"/>
    <p:sldId id="324" r:id="rId50"/>
    <p:sldId id="278" r:id="rId51"/>
    <p:sldId id="280" r:id="rId52"/>
    <p:sldId id="281" r:id="rId53"/>
    <p:sldId id="304" r:id="rId54"/>
    <p:sldId id="313" r:id="rId55"/>
    <p:sldId id="326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CC"/>
    <a:srgbClr val="FFFF99"/>
    <a:srgbClr val="FF9900"/>
    <a:srgbClr val="008000"/>
    <a:srgbClr val="009900"/>
    <a:srgbClr val="FFCCCC"/>
    <a:srgbClr val="663300"/>
    <a:srgbClr val="FF33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FC143-EE75-4511-BCEB-842324AB589D}" type="datetimeFigureOut">
              <a:rPr lang="it-IT" smtClean="0"/>
              <a:pPr/>
              <a:t>17/02/2010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65BF5-42FD-4CB9-9BF2-6B46612E14F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215238" cy="164307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 u="none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fld id="{7CB33A5D-9BCE-4DAA-9C21-A63D49DF713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Picture 7" descr="cherubino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8838" cy="838200"/>
          </a:xfrm>
          <a:prstGeom prst="rect">
            <a:avLst/>
          </a:prstGeom>
          <a:noFill/>
        </p:spPr>
      </p:pic>
      <p:pic>
        <p:nvPicPr>
          <p:cNvPr id="8" name="Picture 8" descr="logoinf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413" y="0"/>
            <a:ext cx="887412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628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17 </a:t>
            </a:r>
            <a:r>
              <a:rPr lang="it-IT" dirty="0" err="1" smtClean="0"/>
              <a:t>February</a:t>
            </a:r>
            <a:r>
              <a:rPr lang="it-IT" dirty="0" smtClean="0"/>
              <a:t> 2010</a:t>
            </a:r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GB" dirty="0" err="1" smtClean="0"/>
              <a:t>Fabrizio</a:t>
            </a:r>
            <a:r>
              <a:rPr lang="en-GB" dirty="0" smtClean="0"/>
              <a:t> </a:t>
            </a:r>
            <a:r>
              <a:rPr lang="en-GB" dirty="0" err="1" smtClean="0"/>
              <a:t>Cei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fld id="{119EB79B-587A-4C20-B8DD-35AE1EB11A54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8" name="Picture 8" descr="logoinf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413" y="0"/>
            <a:ext cx="887412" cy="876300"/>
          </a:xfrm>
          <a:prstGeom prst="rect">
            <a:avLst/>
          </a:prstGeom>
          <a:noFill/>
        </p:spPr>
      </p:pic>
      <p:pic>
        <p:nvPicPr>
          <p:cNvPr id="9" name="Picture 7" descr="cherubino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8838" cy="838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15238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>
              <a:defRPr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17 </a:t>
            </a:r>
            <a:r>
              <a:rPr lang="it-IT" dirty="0" err="1" smtClean="0"/>
              <a:t>February</a:t>
            </a:r>
            <a:r>
              <a:rPr lang="it-IT" dirty="0" smtClean="0"/>
              <a:t>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fld id="{7CB33A5D-9BCE-4DAA-9C21-A63D49DF713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Picture 7" descr="cherubino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8838" cy="838200"/>
          </a:xfrm>
          <a:prstGeom prst="rect">
            <a:avLst/>
          </a:prstGeom>
          <a:noFill/>
        </p:spPr>
      </p:pic>
      <p:pic>
        <p:nvPicPr>
          <p:cNvPr id="8" name="Picture 8" descr="logoinf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413" y="0"/>
            <a:ext cx="887412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286676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17 </a:t>
            </a:r>
            <a:r>
              <a:rPr lang="it-IT" dirty="0" err="1" smtClean="0"/>
              <a:t>February</a:t>
            </a:r>
            <a:r>
              <a:rPr lang="it-IT" dirty="0" smtClean="0"/>
              <a:t> 2010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Fabrizio Cei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fld id="{7CB33A5D-9BCE-4DAA-9C21-A63D49DF713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Picture 7" descr="cherubino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8838" cy="838200"/>
          </a:xfrm>
          <a:prstGeom prst="rect">
            <a:avLst/>
          </a:prstGeom>
          <a:noFill/>
        </p:spPr>
      </p:pic>
      <p:pic>
        <p:nvPicPr>
          <p:cNvPr id="9" name="Picture 8" descr="logoinf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413" y="0"/>
            <a:ext cx="887412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17 </a:t>
            </a:r>
            <a:r>
              <a:rPr lang="it-IT" dirty="0" err="1" smtClean="0"/>
              <a:t>February</a:t>
            </a:r>
            <a:r>
              <a:rPr lang="it-IT" dirty="0" smtClean="0"/>
              <a:t> 2010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it-IT" dirty="0" smtClean="0"/>
              <a:t>Fabrizio Cei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fld id="{7CB33A5D-9BCE-4DAA-9C21-A63D49DF713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5" name="Picture 7" descr="cherubino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8838" cy="838200"/>
          </a:xfrm>
          <a:prstGeom prst="rect">
            <a:avLst/>
          </a:prstGeom>
          <a:noFill/>
        </p:spPr>
      </p:pic>
      <p:pic>
        <p:nvPicPr>
          <p:cNvPr id="6" name="Picture 8" descr="logoinf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413" y="0"/>
            <a:ext cx="887412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3A5D-9BCE-4DAA-9C21-A63D49DF7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9700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Status </a:t>
            </a:r>
            <a: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MEG </a:t>
            </a:r>
            <a:b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Physics Analysis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857224" y="3643314"/>
            <a:ext cx="7572428" cy="1928826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Fabrizio Cei</a:t>
            </a:r>
          </a:p>
          <a:p>
            <a:pPr algn="ctr">
              <a:buNone/>
            </a:pPr>
            <a:r>
              <a:rPr lang="it-IT" sz="3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INFN</a:t>
            </a:r>
            <a:r>
              <a:rPr lang="it-IT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</a:t>
            </a:r>
            <a:r>
              <a:rPr lang="it-IT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University</a:t>
            </a:r>
            <a:r>
              <a:rPr lang="it-IT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Pisa</a:t>
            </a:r>
            <a:r>
              <a:rPr lang="it-IT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Italy</a:t>
            </a:r>
            <a:endParaRPr lang="it-IT" sz="33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it-IT" sz="33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BVR PSI,</a:t>
            </a:r>
            <a:r>
              <a:rPr lang="it-IT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17 </a:t>
            </a:r>
            <a:r>
              <a:rPr lang="it-IT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February</a:t>
            </a:r>
            <a:r>
              <a:rPr lang="it-IT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2010</a:t>
            </a:r>
            <a:endParaRPr lang="it-IT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DF16-2C0B-46AA-80A7-658456A27D95}" type="slidenum">
              <a:rPr lang="en-GB"/>
              <a:pPr/>
              <a:t>10</a:t>
            </a:fld>
            <a:endParaRPr lang="en-GB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162800" cy="1020762"/>
          </a:xfrm>
        </p:spPr>
        <p:txBody>
          <a:bodyPr/>
          <a:lstStyle/>
          <a:p>
            <a:r>
              <a:rPr lang="en-GB" sz="3600"/>
              <a:t>Analysis: PDF determination 2)</a:t>
            </a:r>
          </a:p>
        </p:txBody>
      </p:sp>
      <p:pic>
        <p:nvPicPr>
          <p:cNvPr id="21507" name="Picture 3" descr="dtimet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075" y="2133600"/>
            <a:ext cx="4606925" cy="3124200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488" y="1435100"/>
            <a:ext cx="852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Accidental bck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fit of Gamma Energy, Positron Energy and Relative Angle for </a:t>
            </a:r>
          </a:p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events falling in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 “</a:t>
            </a: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side bands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”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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|</a:t>
            </a:r>
            <a:r>
              <a: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</a:t>
            </a:r>
            <a:r>
              <a: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| &gt; 1 ns</a:t>
            </a:r>
            <a:r>
              <a:rPr lang="en-GB"/>
              <a:t> 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324600" y="2133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324600" y="2133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21511" name="Picture 7" descr="MEGPDFBGGamma_Aug09_SpectrumFit1Log"/>
          <p:cNvPicPr>
            <a:picLocks noChangeAspect="1" noChangeArrowheads="1"/>
          </p:cNvPicPr>
          <p:nvPr/>
        </p:nvPicPr>
        <p:blipFill>
          <a:blip r:embed="rId3" cstate="print"/>
          <a:srcRect l="1611" t="9357" r="5638"/>
          <a:stretch>
            <a:fillRect/>
          </a:stretch>
        </p:blipFill>
        <p:spPr bwMode="auto">
          <a:xfrm>
            <a:off x="152400" y="2133600"/>
            <a:ext cx="4433888" cy="3432175"/>
          </a:xfrm>
          <a:prstGeom prst="rect">
            <a:avLst/>
          </a:prstGeom>
          <a:noFill/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5486400"/>
            <a:ext cx="854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Accidental </a:t>
            </a:r>
            <a:r>
              <a:rPr lang="en-GB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radiative</a:t>
            </a:r>
            <a:r>
              <a:rPr lang="en-GB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decay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 </a:t>
            </a:r>
            <a:r>
              <a:rPr lang="en-GB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Positron Annihilation in flight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 resolution + </a:t>
            </a:r>
            <a:r>
              <a:rPr lang="en-GB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pileup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62200" y="2366963"/>
            <a:ext cx="1811714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Gamma Energy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2388" y="5867400"/>
            <a:ext cx="902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Important point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PDF of the most dangerous background can be measured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79EE-4E35-4C7D-B8EE-9C3DB870338F}" type="slidenum">
              <a:rPr lang="en-GB"/>
              <a:pPr/>
              <a:t>11</a:t>
            </a:fld>
            <a:endParaRPr lang="en-GB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Sensitivity evaluation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6525" y="1571625"/>
            <a:ext cx="87222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Expected sensitivity evaluated with two methods:</a:t>
            </a:r>
          </a:p>
          <a:p>
            <a:pPr marL="342900" indent="-342900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Toy MC assuming zero signal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(two independent calculations):</a:t>
            </a:r>
          </a:p>
          <a:p>
            <a:pPr marL="342900" indent="-342900">
              <a:buFontTx/>
              <a:buBlip>
                <a:blip r:embed="rId2"/>
              </a:buBlip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342900" indent="-342900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   	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- generated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1000 independent samples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of events using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bck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and RD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pdf’s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;</a:t>
            </a:r>
          </a:p>
          <a:p>
            <a:pPr marL="342900" indent="-3429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	- upper bound on number of signal events evaluated for each sample;</a:t>
            </a:r>
          </a:p>
          <a:p>
            <a:pPr marL="342900" indent="-3429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	- </a:t>
            </a:r>
            <a:r>
              <a:rPr lang="en-US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average upper bound @90% C.L: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6 events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 </a:t>
            </a:r>
          </a:p>
          <a:p>
            <a:pPr marL="342900" indent="-3429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	-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average upper bound on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B.R.(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m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→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e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  <a:sym typeface="Symbol" pitchFamily="18" charset="2"/>
              </a:rPr>
              <a:t>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) = 1.3 x 10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-11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.</a:t>
            </a:r>
          </a:p>
          <a:p>
            <a:pPr marL="342900" indent="-342900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  <a:sym typeface="Symbol" pitchFamily="18" charset="2"/>
            </a:endParaRPr>
          </a:p>
          <a:p>
            <a:pPr marL="342900" indent="-342900">
              <a:buFontTx/>
              <a:buBlip>
                <a:blip r:embed="rId2"/>
              </a:buBlip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Fit to events in the sidebands:</a:t>
            </a:r>
          </a:p>
          <a:p>
            <a:pPr marL="342900" indent="-342900">
              <a:buFontTx/>
              <a:buBlip>
                <a:blip r:embed="rId2"/>
              </a:buBlip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342900" indent="-342900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- applied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same fitting procedure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used for data in the 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signal region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;</a:t>
            </a:r>
          </a:p>
          <a:p>
            <a:pPr marL="342900" indent="-342900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    -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upper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bound: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B.R.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→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 (0.9  2.1) x 10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-11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342900" indent="-342900"/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 marL="342900" indent="-342900"/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Comparison:  </a:t>
            </a:r>
            <a:r>
              <a:rPr lang="en-GB" sz="20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present upper bound from MEGA experiment: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1.2 </a:t>
            </a:r>
            <a:r>
              <a:rPr lang="en-GB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 10</a:t>
            </a:r>
            <a:r>
              <a:rPr lang="en-GB" sz="2000" b="1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-11</a:t>
            </a:r>
            <a:endParaRPr lang="en-US" sz="2000" b="1" baseline="300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4780-70B0-4848-8954-FC58F6C13C53}" type="slidenum">
              <a:rPr lang="en-GB"/>
              <a:pPr/>
              <a:t>12</a:t>
            </a:fld>
            <a:endParaRPr lang="en-GB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Likelihood analysis 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28600" y="2038350"/>
          <a:ext cx="1909763" cy="511175"/>
        </p:xfrm>
        <a:graphic>
          <a:graphicData uri="http://schemas.openxmlformats.org/presentationml/2006/ole">
            <p:oleObj spid="_x0000_s3074" name="Equation" r:id="rId3" imgW="901440" imgH="241200" progId="Equation.3">
              <p:embed/>
            </p:oleObj>
          </a:graphicData>
        </a:graphic>
      </p:graphicFrame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613" y="1936750"/>
            <a:ext cx="637063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667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Results in close agreement from the three analyses.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3500" y="2695575"/>
            <a:ext cx="256063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Checks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FontTx/>
              <a:buBlip>
                <a:blip r:embed="rId5"/>
              </a:buBlip>
            </a:pP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Number of RD events in </a:t>
            </a:r>
          </a:p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agreement with predictions </a:t>
            </a:r>
          </a:p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extrapolations from </a:t>
            </a:r>
          </a:p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sidebands;</a:t>
            </a:r>
          </a:p>
          <a:p>
            <a:endParaRPr lang="en-GB" sz="1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Blip>
                <a:blip r:embed="rId5"/>
              </a:buBlip>
            </a:pP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Test of C.L. extraction </a:t>
            </a:r>
          </a:p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with bayesian technique;</a:t>
            </a:r>
          </a:p>
          <a:p>
            <a:endParaRPr lang="en-GB" sz="1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Blip>
                <a:blip r:embed="rId5"/>
              </a:buBlip>
            </a:pP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Fits using TRG instead of </a:t>
            </a:r>
          </a:p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DRS information and </a:t>
            </a:r>
          </a:p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different </a:t>
            </a: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 computation </a:t>
            </a:r>
          </a:p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algorithms;</a:t>
            </a:r>
          </a:p>
          <a:p>
            <a:endParaRPr lang="en-GB" sz="1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Blip>
                <a:blip r:embed="rId5"/>
              </a:buBlip>
            </a:pP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Fit to </a:t>
            </a: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 only (sensitive </a:t>
            </a:r>
          </a:p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signal + RD).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2714625" y="2165350"/>
            <a:ext cx="6124575" cy="547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3733800" y="2209800"/>
            <a:ext cx="298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Fit in the signal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1A14-A7AB-4473-A883-8E19C22919AB}" type="slidenum">
              <a:rPr lang="en-GB"/>
              <a:pPr/>
              <a:t>13</a:t>
            </a:fld>
            <a:endParaRPr lang="en-GB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</a:t>
            </a:r>
            <a:r>
              <a:rPr lang="en-GB" i="1" baseline="-25000">
                <a:latin typeface="Symbol" pitchFamily="18" charset="2"/>
              </a:rPr>
              <a:t>g</a:t>
            </a:r>
            <a:r>
              <a:rPr lang="en-GB"/>
              <a:t> vs E</a:t>
            </a:r>
            <a:r>
              <a:rPr lang="en-GB" baseline="-25000"/>
              <a:t>e+</a:t>
            </a:r>
            <a:r>
              <a:rPr lang="en-GB"/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88925" y="5857875"/>
            <a:ext cx="8507413" cy="366713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Cut at 90% efficiency on other variables </a:t>
            </a:r>
            <a:r>
              <a:rPr lang="en-GB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(relative angle and relative timing)</a:t>
            </a:r>
          </a:p>
        </p:txBody>
      </p:sp>
      <p:pic>
        <p:nvPicPr>
          <p:cNvPr id="35844" name="Picture 4" descr="MEGBox2008NinetyPercentBox_Aug09_EGammaVsEPositron_signal1000"/>
          <p:cNvPicPr>
            <a:picLocks noChangeAspect="1" noChangeArrowheads="1"/>
          </p:cNvPicPr>
          <p:nvPr/>
        </p:nvPicPr>
        <p:blipFill>
          <a:blip r:embed="rId2" cstate="print"/>
          <a:srcRect l="1308" t="8525" r="7359"/>
          <a:stretch>
            <a:fillRect/>
          </a:stretch>
        </p:blipFill>
        <p:spPr bwMode="auto">
          <a:xfrm>
            <a:off x="4570413" y="1598613"/>
            <a:ext cx="4405312" cy="4230687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86600" y="1905000"/>
            <a:ext cx="18034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</a:t>
            </a:r>
            <a:r>
              <a:rPr lang="en-GB" b="1" baseline="30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MC events</a:t>
            </a:r>
          </a:p>
        </p:txBody>
      </p:sp>
      <p:pic>
        <p:nvPicPr>
          <p:cNvPr id="35846" name="Picture 6" descr="621px-MEGBox2008NinetyPercentBox_Aug09_EGammaVsEPositron_nobox"/>
          <p:cNvPicPr>
            <a:picLocks noChangeAspect="1" noChangeArrowheads="1"/>
          </p:cNvPicPr>
          <p:nvPr/>
        </p:nvPicPr>
        <p:blipFill>
          <a:blip r:embed="rId3" cstate="print"/>
          <a:srcRect l="1082" t="8640" r="7420" b="639"/>
          <a:stretch>
            <a:fillRect/>
          </a:stretch>
        </p:blipFill>
        <p:spPr bwMode="auto">
          <a:xfrm>
            <a:off x="90488" y="1598613"/>
            <a:ext cx="4460875" cy="4271962"/>
          </a:xfrm>
          <a:prstGeom prst="rect">
            <a:avLst/>
          </a:prstGeom>
          <a:noFill/>
        </p:spPr>
      </p:pic>
      <p:pic>
        <p:nvPicPr>
          <p:cNvPr id="35847" name="Picture 7" descr="MEGBox2008NinetyPercentBox_Aug09_EGammaVsEPositron_addsignal1000"/>
          <p:cNvPicPr>
            <a:picLocks noChangeAspect="1" noChangeArrowheads="1"/>
          </p:cNvPicPr>
          <p:nvPr/>
        </p:nvPicPr>
        <p:blipFill>
          <a:blip r:embed="rId4" cstate="print"/>
          <a:srcRect t="7332" r="7686" b="340"/>
          <a:stretch>
            <a:fillRect/>
          </a:stretch>
        </p:blipFill>
        <p:spPr bwMode="auto">
          <a:xfrm>
            <a:off x="1905000" y="1371600"/>
            <a:ext cx="5064125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FEDC-8992-48AB-990C-5DD49920872A}" type="slidenum">
              <a:rPr lang="en-GB"/>
              <a:pPr/>
              <a:t>14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563"/>
            <a:ext cx="7334250" cy="1033462"/>
          </a:xfrm>
        </p:spPr>
        <p:txBody>
          <a:bodyPr/>
          <a:lstStyle/>
          <a:p>
            <a:r>
              <a:rPr lang="en-GB" sz="4000" dirty="0"/>
              <a:t>B.R.(</a:t>
            </a:r>
            <a:r>
              <a:rPr lang="en-GB" sz="4000" dirty="0">
                <a:latin typeface="Symbol" pitchFamily="18" charset="2"/>
              </a:rPr>
              <a:t>m </a:t>
            </a:r>
            <a:r>
              <a:rPr lang="en-GB" sz="4000" dirty="0">
                <a:cs typeface="Times New Roman" pitchFamily="18" charset="0"/>
              </a:rPr>
              <a:t>→ </a:t>
            </a:r>
            <a:r>
              <a:rPr lang="en-GB" sz="4000" dirty="0" err="1">
                <a:cs typeface="Times New Roman" pitchFamily="18" charset="0"/>
              </a:rPr>
              <a:t>e</a:t>
            </a:r>
            <a:r>
              <a:rPr lang="en-GB" sz="4000" dirty="0" err="1"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4000" dirty="0"/>
              <a:t>) 90 % C.L. limit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500174"/>
            <a:ext cx="8848756" cy="48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10000"/>
              </a:spcBef>
              <a:buFontTx/>
              <a:buNone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 the 90 % C.L. upper bound on number of signal events:                                 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</a:t>
            </a:r>
            <a:r>
              <a:rPr lang="en-GB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GB" sz="2400" b="1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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14.7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 obtained the corresponding 90 % C.L. upper limit: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BR(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GB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+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GB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2400" b="1" baseline="30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en-GB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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2.8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 10</a:t>
            </a:r>
            <a:r>
              <a:rPr lang="en-GB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-11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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2 times worse than the </a:t>
            </a:r>
            <a:r>
              <a:rPr lang="en-GB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expected sensitivity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probability of getting this result by a statistical 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fluctuation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the observed distributions is (3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 5) % 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(Bad Luck !)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GB" sz="24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Results available at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arXiv:0908.2594.</a:t>
            </a:r>
            <a:endParaRPr lang="en-GB" sz="2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GB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Paper to be submitted soon.</a:t>
            </a:r>
            <a:endParaRPr lang="en-GB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536027"/>
            <a:ext cx="7215238" cy="1785946"/>
          </a:xfrm>
        </p:spPr>
        <p:txBody>
          <a:bodyPr/>
          <a:lstStyle/>
          <a:p>
            <a:r>
              <a:rPr lang="it-IT" dirty="0" err="1" smtClean="0"/>
              <a:t>Present</a:t>
            </a:r>
            <a:r>
              <a:rPr lang="it-IT" dirty="0" smtClean="0"/>
              <a:t> status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DCH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22" y="1500174"/>
            <a:ext cx="9001156" cy="4857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Several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quantities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calibrated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Common timing offset (t</a:t>
            </a:r>
            <a:r>
              <a:rPr lang="it-IT" sz="3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>
              <a:buBlip>
                <a:blip r:embed="rId2"/>
              </a:buBlip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Relative timing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between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end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wires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r);</a:t>
            </a:r>
          </a:p>
          <a:p>
            <a:pPr>
              <a:buBlip>
                <a:blip r:embed="rId2"/>
              </a:buBlip>
            </a:pP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Anode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pads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charges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z).</a:t>
            </a:r>
          </a:p>
          <a:p>
            <a:pPr>
              <a:buNone/>
            </a:pPr>
            <a:r>
              <a:rPr lang="it-IT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Standard </a:t>
            </a:r>
            <a:r>
              <a:rPr lang="it-IT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calibrations</a:t>
            </a:r>
            <a:r>
              <a:rPr lang="it-IT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completed</a:t>
            </a:r>
            <a:r>
              <a:rPr lang="it-IT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implemented</a:t>
            </a:r>
            <a:r>
              <a:rPr lang="it-IT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Alternative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calibrations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algorithms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under way </a:t>
            </a:r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origin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yet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adequate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performances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means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independent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codes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3"/>
              </a:buBlip>
            </a:pP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Try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such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performances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Blip>
                <a:blip r:embed="rId3"/>
              </a:buBlip>
            </a:pP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Alignment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cosmic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rays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measurements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29552" cy="1143000"/>
          </a:xfrm>
        </p:spPr>
        <p:txBody>
          <a:bodyPr/>
          <a:lstStyle/>
          <a:p>
            <a:r>
              <a:rPr lang="it-IT" sz="2800" dirty="0" smtClean="0"/>
              <a:t>DCH standard </a:t>
            </a:r>
            <a:r>
              <a:rPr lang="it-IT" sz="2800" dirty="0" err="1" smtClean="0"/>
              <a:t>calibrations</a:t>
            </a:r>
            <a:r>
              <a:rPr lang="it-IT" sz="2800" dirty="0" smtClean="0"/>
              <a:t>: z </a:t>
            </a:r>
            <a:r>
              <a:rPr lang="it-IT" sz="2800" dirty="0" err="1" smtClean="0"/>
              <a:t>anodes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783223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42844" y="3286124"/>
            <a:ext cx="21355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Size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pad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pitch</a:t>
            </a: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16200000" flipH="1">
            <a:off x="464315" y="3893347"/>
            <a:ext cx="1428760" cy="9286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785786" y="3643314"/>
            <a:ext cx="4000528" cy="85725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143000"/>
          </a:xfrm>
        </p:spPr>
        <p:txBody>
          <a:bodyPr/>
          <a:lstStyle/>
          <a:p>
            <a:r>
              <a:rPr lang="it-IT" sz="3200" dirty="0" smtClean="0"/>
              <a:t>DCH standard </a:t>
            </a:r>
            <a:r>
              <a:rPr lang="it-IT" sz="3200" dirty="0" err="1" smtClean="0"/>
              <a:t>calibrations</a:t>
            </a:r>
            <a:r>
              <a:rPr lang="it-IT" sz="3200" dirty="0" smtClean="0"/>
              <a:t>: z </a:t>
            </a:r>
            <a:r>
              <a:rPr lang="it-IT" sz="3200" dirty="0" err="1" smtClean="0"/>
              <a:t>pads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355379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42844" y="3286124"/>
            <a:ext cx="18694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Vertical offset</a:t>
            </a: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rot="16200000" flipH="1">
            <a:off x="464315" y="3964785"/>
            <a:ext cx="1428760" cy="9286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857356" y="3643314"/>
            <a:ext cx="1643074" cy="2857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928794" y="3643314"/>
            <a:ext cx="1785950" cy="128588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785786" y="3786190"/>
            <a:ext cx="714380" cy="50006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857620" y="342900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Cathode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29058" y="542926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Hood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857256"/>
          </a:xfrm>
        </p:spPr>
        <p:txBody>
          <a:bodyPr/>
          <a:lstStyle/>
          <a:p>
            <a:r>
              <a:rPr lang="it-IT" sz="2800" dirty="0" smtClean="0"/>
              <a:t>Relative timing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dirty="0" err="1" smtClean="0"/>
              <a:t>ends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wires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8" name="Picture 9" descr="mean_offsets_vs_wire_i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4495800" cy="1752600"/>
          </a:xfrm>
          <a:prstGeom prst="rect">
            <a:avLst/>
          </a:prstGeom>
          <a:noFill/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667000" y="5181600"/>
            <a:ext cx="167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Ch’s with sync problems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52600" y="3657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62000" y="3048000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(Time_end0 – Time_end1) vs Wire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85800" y="5562600"/>
            <a:ext cx="2957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Shows relative offsets before and after calibration. </a:t>
            </a:r>
            <a:r>
              <a:rPr lang="en-US" sz="1200" b="1" dirty="0">
                <a:latin typeface="Comic Sans MS" pitchFamily="66" charset="0"/>
              </a:rPr>
              <a:t>The RMS of the </a:t>
            </a:r>
            <a:r>
              <a:rPr lang="en-US" sz="1200" b="1" dirty="0" smtClean="0">
                <a:latin typeface="Comic Sans MS" pitchFamily="66" charset="0"/>
              </a:rPr>
              <a:t>not calibrated </a:t>
            </a:r>
            <a:r>
              <a:rPr lang="en-US" sz="1200" b="1" dirty="0">
                <a:latin typeface="Comic Sans MS" pitchFamily="66" charset="0"/>
              </a:rPr>
              <a:t>data seems to be dominated by deviant wires.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643438" y="5072074"/>
            <a:ext cx="36734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relative offsets of the calibrated data show a </a:t>
            </a:r>
            <a:r>
              <a:rPr lang="en-US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 peak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Since, this double peak structure comes about after calibration, it’s good indication that </a:t>
            </a:r>
            <a:r>
              <a:rPr lang="en-US" sz="1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there is a pattern in the leading edge fits, or, first peak remained while deviant data points populated second peak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Under investigation.</a:t>
            </a: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381000" y="3429000"/>
            <a:ext cx="4267200" cy="1974850"/>
            <a:chOff x="432" y="2400"/>
            <a:chExt cx="2784" cy="1729"/>
          </a:xfrm>
        </p:grpSpPr>
        <p:pic>
          <p:nvPicPr>
            <p:cNvPr id="15" name="Picture 24" descr="offsetsVSwi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400"/>
              <a:ext cx="2688" cy="146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H="1">
              <a:off x="960" y="2784"/>
              <a:ext cx="96" cy="14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912" y="2640"/>
              <a:ext cx="91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</a:rPr>
                <a:t>Low Track Statistics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576" y="3888"/>
              <a:ext cx="170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(T_end0 –T_end1) vs wire</a:t>
              </a: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H="1" flipV="1">
              <a:off x="1344" y="3360"/>
              <a:ext cx="192" cy="14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1440" y="3456"/>
              <a:ext cx="49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</a:rPr>
                <a:t>Low Gain</a:t>
              </a: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2064" y="3360"/>
              <a:ext cx="115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</a:rPr>
                <a:t>Channels with sync Offsets</a:t>
              </a: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2304" y="2928"/>
              <a:ext cx="0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2160" y="2928"/>
              <a:ext cx="0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248" y="2880"/>
              <a:ext cx="0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344" y="2880"/>
              <a:ext cx="0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Line 36"/>
          <p:cNvSpPr>
            <a:spLocks noChangeShapeType="1"/>
          </p:cNvSpPr>
          <p:nvPr/>
        </p:nvSpPr>
        <p:spPr bwMode="auto">
          <a:xfrm flipH="1" flipV="1">
            <a:off x="3352800" y="4343400"/>
            <a:ext cx="304800" cy="152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28" name="Picture 41" descr="endDiffCal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3200400"/>
            <a:ext cx="3403600" cy="1858963"/>
          </a:xfrm>
          <a:prstGeom prst="rect">
            <a:avLst/>
          </a:prstGeom>
          <a:noFill/>
        </p:spPr>
      </p:pic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4214810" y="4000504"/>
            <a:ext cx="138113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calibrated</a:t>
            </a:r>
          </a:p>
        </p:txBody>
      </p:sp>
      <p:pic>
        <p:nvPicPr>
          <p:cNvPr id="31" name="Picture 40" descr="endDiffuncali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1066800"/>
            <a:ext cx="3554413" cy="2133600"/>
          </a:xfrm>
          <a:prstGeom prst="rect">
            <a:avLst/>
          </a:prstGeom>
          <a:noFill/>
        </p:spPr>
      </p:pic>
      <p:sp>
        <p:nvSpPr>
          <p:cNvPr id="32" name="Text Box 19"/>
          <p:cNvSpPr txBox="1">
            <a:spLocks noChangeArrowheads="1"/>
          </p:cNvSpPr>
          <p:nvPr/>
        </p:nvSpPr>
        <p:spPr bwMode="auto">
          <a:xfrm rot="10800000" flipV="1">
            <a:off x="4071934" y="1979890"/>
            <a:ext cx="178595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 calibrated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3757626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it-IT" dirty="0" err="1" smtClean="0">
                <a:latin typeface="Comic Sans MS" pitchFamily="66" charset="0"/>
              </a:rPr>
              <a:t>Results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of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physics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2008 data</a:t>
            </a:r>
            <a:r>
              <a:rPr lang="it-IT" dirty="0" smtClean="0">
                <a:latin typeface="Comic Sans MS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status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physics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it-IT" sz="2800" dirty="0" smtClean="0">
                <a:latin typeface="Comic Sans MS" pitchFamily="66" charset="0"/>
              </a:rPr>
              <a:t>	- </a:t>
            </a:r>
            <a:r>
              <a:rPr lang="it-IT" sz="2800" dirty="0" err="1" smtClean="0">
                <a:latin typeface="Comic Sans MS" pitchFamily="66" charset="0"/>
              </a:rPr>
              <a:t>summary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of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physics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analysis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for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individual</a:t>
            </a:r>
            <a:r>
              <a:rPr lang="it-IT" sz="28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t-IT" sz="2800" dirty="0" smtClean="0">
                <a:latin typeface="Comic Sans MS" pitchFamily="66" charset="0"/>
              </a:rPr>
              <a:t>     </a:t>
            </a:r>
            <a:r>
              <a:rPr lang="it-IT" sz="2800" dirty="0" err="1" smtClean="0">
                <a:latin typeface="Comic Sans MS" pitchFamily="66" charset="0"/>
              </a:rPr>
              <a:t>sub-detectors</a:t>
            </a:r>
            <a:r>
              <a:rPr lang="it-IT" sz="2800" dirty="0" smtClean="0"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it-IT" sz="2800" dirty="0" smtClean="0">
                <a:latin typeface="Comic Sans MS" pitchFamily="66" charset="0"/>
              </a:rPr>
              <a:t>	- </a:t>
            </a:r>
            <a:r>
              <a:rPr lang="it-IT" sz="2800" dirty="0" err="1" smtClean="0">
                <a:latin typeface="Comic Sans MS" pitchFamily="66" charset="0"/>
              </a:rPr>
              <a:t>observation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of</a:t>
            </a:r>
            <a:r>
              <a:rPr lang="it-IT" sz="2800" dirty="0" smtClean="0">
                <a:latin typeface="Comic Sans MS" pitchFamily="66" charset="0"/>
              </a:rPr>
              <a:t> radiative </a:t>
            </a:r>
            <a:r>
              <a:rPr lang="it-IT" sz="2800" dirty="0" err="1" smtClean="0">
                <a:latin typeface="Comic Sans MS" pitchFamily="66" charset="0"/>
              </a:rPr>
              <a:t>decay</a:t>
            </a:r>
            <a:r>
              <a:rPr lang="it-IT" sz="2800" dirty="0" smtClean="0">
                <a:latin typeface="Comic Sans MS" pitchFamily="66" charset="0"/>
              </a:rPr>
              <a:t> </a:t>
            </a:r>
            <a:r>
              <a:rPr lang="it-IT" sz="2800" dirty="0" err="1" smtClean="0">
                <a:latin typeface="Comic Sans MS" pitchFamily="66" charset="0"/>
              </a:rPr>
              <a:t>events</a:t>
            </a:r>
            <a:r>
              <a:rPr lang="it-IT" sz="2800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it-IT" sz="2800" dirty="0" smtClean="0">
                <a:latin typeface="Comic Sans MS" pitchFamily="66" charset="0"/>
              </a:rPr>
              <a:t>     in MEG 2009 data;</a:t>
            </a:r>
          </a:p>
          <a:p>
            <a:pPr>
              <a:buBlip>
                <a:blip r:embed="rId2"/>
              </a:buBlip>
            </a:pP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Perspectives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2009 data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dirty="0" smtClean="0">
                <a:latin typeface="Comic Sans MS" pitchFamily="66" charset="0"/>
              </a:rPr>
              <a:t>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15238" cy="868346"/>
          </a:xfrm>
        </p:spPr>
        <p:txBody>
          <a:bodyPr/>
          <a:lstStyle/>
          <a:p>
            <a:r>
              <a:rPr lang="it-IT" sz="3200" dirty="0" smtClean="0"/>
              <a:t>Alternative </a:t>
            </a:r>
            <a:r>
              <a:rPr lang="en-GB" sz="3200" dirty="0" smtClean="0"/>
              <a:t>algorithms</a:t>
            </a:r>
            <a:r>
              <a:rPr lang="it-IT" sz="3200" dirty="0" smtClean="0"/>
              <a:t>/</a:t>
            </a:r>
            <a:r>
              <a:rPr lang="it-IT" sz="3200" dirty="0" err="1" smtClean="0"/>
              <a:t>calibrations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579" r="428" b="6322"/>
          <a:stretch>
            <a:fillRect/>
          </a:stretch>
        </p:blipFill>
        <p:spPr bwMode="auto">
          <a:xfrm>
            <a:off x="2928926" y="2357430"/>
            <a:ext cx="5990912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7763" t="9868" r="5280" b="13651"/>
          <a:stretch>
            <a:fillRect/>
          </a:stretch>
        </p:blipFill>
        <p:spPr bwMode="auto">
          <a:xfrm>
            <a:off x="142844" y="1214422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357818" y="6357958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 </a:t>
            </a:r>
            <a:r>
              <a:rPr lang="it-IT" sz="1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extrapolated</a:t>
            </a:r>
            <a:r>
              <a:rPr lang="it-IT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it-IT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</a:t>
            </a:r>
            <a:endParaRPr lang="it-IT" sz="1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14744" y="1285860"/>
            <a:ext cx="487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Integration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based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trapezoidal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method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4071942"/>
            <a:ext cx="2635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separated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charge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independently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function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z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143240" y="3143248"/>
            <a:ext cx="91440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2000232" y="307181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143000"/>
          </a:xfrm>
        </p:spPr>
        <p:txBody>
          <a:bodyPr/>
          <a:lstStyle/>
          <a:p>
            <a:r>
              <a:rPr lang="it-IT" dirty="0" smtClean="0"/>
              <a:t>Single hit Z </a:t>
            </a:r>
            <a:r>
              <a:rPr lang="it-IT" dirty="0" err="1" smtClean="0"/>
              <a:t>resolution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7" name="Immagine 6" descr="h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8082" y="1357298"/>
            <a:ext cx="3715918" cy="2520000"/>
          </a:xfrm>
          <a:prstGeom prst="rect">
            <a:avLst/>
          </a:prstGeom>
        </p:spPr>
      </p:pic>
      <p:pic>
        <p:nvPicPr>
          <p:cNvPr id="8" name="Immagine 7" descr="hdzv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082" y="3857628"/>
            <a:ext cx="3715918" cy="2520000"/>
          </a:xfrm>
          <a:prstGeom prst="rect">
            <a:avLst/>
          </a:prstGeom>
        </p:spPr>
      </p:pic>
      <p:pic>
        <p:nvPicPr>
          <p:cNvPr id="10" name="Picture 5" descr="hdzid02009_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4606925" cy="3124200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285720" y="5214950"/>
            <a:ext cx="414340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s</a:t>
            </a:r>
            <a:r>
              <a:rPr lang="en-GB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core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480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m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m, </a:t>
            </a:r>
          </a:p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core fraction = 0.722, </a:t>
            </a:r>
          </a:p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mean -35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6" charset="2"/>
              </a:rPr>
              <a:t>m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(asymmetric tail)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28992" y="378619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cm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034" y="178592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fit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43702" y="207167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|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Z| &gt; 0.3 cm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57950" y="435769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|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Z| &gt; 0.3 cm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939784"/>
          </a:xfrm>
        </p:spPr>
        <p:txBody>
          <a:bodyPr/>
          <a:lstStyle/>
          <a:p>
            <a:r>
              <a:rPr lang="it-IT" sz="4000" dirty="0" err="1" smtClean="0"/>
              <a:t>Comparison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</a:t>
            </a:r>
            <a:r>
              <a:rPr lang="it-IT" sz="4000" dirty="0" err="1" smtClean="0"/>
              <a:t>performances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-38483" y="6213474"/>
            <a:ext cx="2133600" cy="365125"/>
          </a:xfrm>
        </p:spPr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28517" y="6213474"/>
            <a:ext cx="2895600" cy="365125"/>
          </a:xfrm>
        </p:spPr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057517" y="6213474"/>
            <a:ext cx="2133600" cy="365125"/>
          </a:xfrm>
        </p:spPr>
        <p:txBody>
          <a:bodyPr/>
          <a:lstStyle/>
          <a:p>
            <a:fld id="{7CB33A5D-9BCE-4DAA-9C21-A63D49DF7133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65" y="1142984"/>
            <a:ext cx="5961522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b="5660"/>
          <a:stretch>
            <a:fillRect/>
          </a:stretch>
        </p:blipFill>
        <p:spPr bwMode="auto">
          <a:xfrm>
            <a:off x="75789" y="4143380"/>
            <a:ext cx="607215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571736" y="1285860"/>
            <a:ext cx="2790465" cy="2857520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00298" y="5000636"/>
            <a:ext cx="2790465" cy="1285884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cxnSp>
        <p:nvCxnSpPr>
          <p:cNvPr id="12" name="Connettore 2 11"/>
          <p:cNvCxnSpPr/>
          <p:nvPr/>
        </p:nvCxnSpPr>
        <p:spPr>
          <a:xfrm rot="10800000">
            <a:off x="5362204" y="3071810"/>
            <a:ext cx="1067185" cy="9286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5400000">
            <a:off x="5288573" y="4074135"/>
            <a:ext cx="1214446" cy="106718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357951" y="1714488"/>
            <a:ext cx="2786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these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numbers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were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obtained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</a:p>
          <a:p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double-turn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method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they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must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be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</a:p>
          <a:p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divided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by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sqrt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(2)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s</a:t>
            </a:r>
            <a:r>
              <a:rPr lang="it-IT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f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 9 ÷ 11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mrad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s</a:t>
            </a:r>
            <a:r>
              <a:rPr lang="it-IT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q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 15.5 ÷ 17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mrad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s</a:t>
            </a:r>
            <a:r>
              <a:rPr lang="it-IT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 0.51 ÷ 0.61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MeV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Symbol"/>
            </a:endParaRPr>
          </a:p>
          <a:p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Numbers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in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parentheses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() are RMS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of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distributions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143800" cy="868346"/>
          </a:xfrm>
        </p:spPr>
        <p:txBody>
          <a:bodyPr/>
          <a:lstStyle/>
          <a:p>
            <a:r>
              <a:rPr lang="it-IT" sz="2800" dirty="0" err="1" smtClean="0"/>
              <a:t>Preliminary</a:t>
            </a:r>
            <a:r>
              <a:rPr lang="it-IT" sz="2800" dirty="0" smtClean="0"/>
              <a:t> </a:t>
            </a:r>
            <a:r>
              <a:rPr lang="it-IT" sz="2800" dirty="0" err="1" smtClean="0"/>
              <a:t>analysis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cosmic</a:t>
            </a:r>
            <a:r>
              <a:rPr lang="it-IT" sz="2800" dirty="0" smtClean="0"/>
              <a:t> </a:t>
            </a:r>
            <a:r>
              <a:rPr lang="it-IT" sz="2800" dirty="0" err="1" smtClean="0"/>
              <a:t>ray</a:t>
            </a:r>
            <a:r>
              <a:rPr lang="it-IT" sz="2800" dirty="0" smtClean="0"/>
              <a:t> data 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t="30263"/>
          <a:stretch>
            <a:fillRect/>
          </a:stretch>
        </p:blipFill>
        <p:spPr bwMode="auto">
          <a:xfrm>
            <a:off x="142844" y="1643050"/>
            <a:ext cx="6695148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57158" y="1071546"/>
            <a:ext cx="767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fitted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3-D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straight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Computed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 and Z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distance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nominal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position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chamber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it-IT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43702" y="1857364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Comic Sans MS" pitchFamily="66" charset="0"/>
              </a:rPr>
              <a:t>Mean</a:t>
            </a:r>
            <a:r>
              <a:rPr lang="it-IT" dirty="0" smtClean="0">
                <a:latin typeface="Comic Sans MS" pitchFamily="66" charset="0"/>
              </a:rPr>
              <a:t> R </a:t>
            </a:r>
            <a:r>
              <a:rPr lang="it-IT" dirty="0" smtClean="0">
                <a:latin typeface="Comic Sans MS" pitchFamily="66" charset="0"/>
                <a:sym typeface="Symbol"/>
              </a:rPr>
              <a:t> -440 micron</a:t>
            </a:r>
          </a:p>
          <a:p>
            <a:r>
              <a:rPr lang="it-IT" dirty="0" err="1" smtClean="0">
                <a:latin typeface="Comic Sans MS" pitchFamily="66" charset="0"/>
                <a:sym typeface="Symbol"/>
              </a:rPr>
              <a:t>Mean</a:t>
            </a:r>
            <a:r>
              <a:rPr lang="it-IT" dirty="0" smtClean="0">
                <a:latin typeface="Comic Sans MS" pitchFamily="66" charset="0"/>
                <a:sym typeface="Symbol"/>
              </a:rPr>
              <a:t> Z  -190 micron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t="2003" r="32206" b="50549"/>
          <a:stretch>
            <a:fillRect/>
          </a:stretch>
        </p:blipFill>
        <p:spPr bwMode="auto">
          <a:xfrm>
            <a:off x="0" y="4429132"/>
            <a:ext cx="4214810" cy="16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572132" y="342900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Chamber</a:t>
            </a:r>
            <a:endParaRPr lang="it-IT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00298" y="3500438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Chamber</a:t>
            </a:r>
            <a:endParaRPr lang="it-IT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71802" y="607220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Chamber</a:t>
            </a:r>
            <a:endParaRPr lang="it-IT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 r="28434"/>
          <a:stretch>
            <a:fillRect/>
          </a:stretch>
        </p:blipFill>
        <p:spPr bwMode="auto">
          <a:xfrm>
            <a:off x="4286248" y="4500570"/>
            <a:ext cx="403707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7143768" y="6072206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Chamber</a:t>
            </a:r>
            <a:endParaRPr lang="it-IT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858016" y="3786190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IMPROVED, </a:t>
            </a:r>
          </a:p>
          <a:p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Starting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point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iteration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508501" y="3105835"/>
            <a:ext cx="6126998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 in progress</a:t>
            </a:r>
            <a:endParaRPr lang="en-GB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DCH: </a:t>
            </a:r>
            <a:r>
              <a:rPr lang="it-IT" dirty="0" err="1" smtClean="0"/>
              <a:t>coherent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71" y="1500174"/>
            <a:ext cx="6757805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7072330" y="1785926"/>
            <a:ext cx="1821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frequency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 13 MHz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)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noise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;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more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visible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on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pads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14282" y="2714620"/>
            <a:ext cx="6786610" cy="27146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10800000" flipV="1">
            <a:off x="7072330" y="3071810"/>
            <a:ext cx="785818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000232" y="1571612"/>
          <a:ext cx="6623050" cy="4625975"/>
        </p:xfrm>
        <a:graphic>
          <a:graphicData uri="http://schemas.openxmlformats.org/presentationml/2006/ole">
            <p:oleObj spid="_x0000_s48130" name="Graph" r:id="rId4" imgW="4160160" imgH="2907360" progId="">
              <p:embed/>
            </p:oleObj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571472" y="5500702"/>
            <a:ext cx="80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fitted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single or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sinusoidal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shape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subtracted</a:t>
            </a: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57158" y="1643050"/>
            <a:ext cx="8434388" cy="1214446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The remaining noise is more “white” then before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RMS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reduced from 2.7 mV to 1.2 mV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– more then twice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This is just an example, dominated frequency are visible in almost all WFs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Possible tool to improve Z resolution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071570"/>
          </a:xfrm>
        </p:spPr>
        <p:txBody>
          <a:bodyPr/>
          <a:lstStyle/>
          <a:p>
            <a:r>
              <a:rPr lang="it-IT" dirty="0" smtClean="0"/>
              <a:t>DCH: MC </a:t>
            </a:r>
            <a:r>
              <a:rPr lang="it-IT" dirty="0" err="1" smtClean="0"/>
              <a:t>studies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743173" y="2743182"/>
            <a:ext cx="91440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2844" y="4643446"/>
            <a:ext cx="4156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Angular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depends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Z 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dramatically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obtain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15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angular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one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abnormally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bad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value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it-IT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3 mm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Immagine 9" descr="bettacomp2.jpg"/>
          <p:cNvPicPr>
            <a:picLocks noChangeAspect="1"/>
          </p:cNvPicPr>
          <p:nvPr/>
        </p:nvPicPr>
        <p:blipFill>
          <a:blip r:embed="rId2" cstate="print"/>
          <a:srcRect l="1170" t="6902" r="6384"/>
          <a:stretch>
            <a:fillRect/>
          </a:stretch>
        </p:blipFill>
        <p:spPr>
          <a:xfrm>
            <a:off x="4643406" y="3357562"/>
            <a:ext cx="4427912" cy="3024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643438" y="1357298"/>
            <a:ext cx="43300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omic Sans MS" pitchFamily="66" charset="0"/>
              </a:rPr>
              <a:t>Usual</a:t>
            </a:r>
            <a:r>
              <a:rPr lang="it-IT" sz="1600" dirty="0" smtClean="0">
                <a:latin typeface="Comic Sans MS" pitchFamily="66" charset="0"/>
              </a:rPr>
              <a:t> way </a:t>
            </a:r>
            <a:r>
              <a:rPr lang="it-IT" sz="1600" dirty="0" err="1" smtClean="0">
                <a:latin typeface="Comic Sans MS" pitchFamily="66" charset="0"/>
              </a:rPr>
              <a:t>of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measuring</a:t>
            </a:r>
            <a:r>
              <a:rPr lang="it-IT" sz="1600" dirty="0" smtClean="0">
                <a:latin typeface="Comic Sans MS" pitchFamily="66" charset="0"/>
              </a:rPr>
              <a:t> the </a:t>
            </a:r>
            <a:r>
              <a:rPr lang="it-IT" sz="1600" dirty="0" err="1" smtClean="0">
                <a:latin typeface="Comic Sans MS" pitchFamily="66" charset="0"/>
              </a:rPr>
              <a:t>angular</a:t>
            </a:r>
            <a:r>
              <a:rPr lang="it-IT" sz="1600" dirty="0" smtClean="0">
                <a:latin typeface="Comic Sans MS" pitchFamily="66" charset="0"/>
              </a:rPr>
              <a:t> </a:t>
            </a:r>
          </a:p>
          <a:p>
            <a:r>
              <a:rPr lang="it-IT" sz="1600" dirty="0" err="1" smtClean="0">
                <a:latin typeface="Comic Sans MS" pitchFamily="66" charset="0"/>
              </a:rPr>
              <a:t>resolution</a:t>
            </a:r>
            <a:r>
              <a:rPr lang="it-IT" sz="1600" dirty="0" smtClean="0">
                <a:latin typeface="Comic Sans MS" pitchFamily="66" charset="0"/>
              </a:rPr>
              <a:t> (</a:t>
            </a:r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double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turn </a:t>
            </a:r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method</a:t>
            </a:r>
            <a:r>
              <a:rPr lang="it-IT" sz="1600" dirty="0" smtClean="0">
                <a:latin typeface="Comic Sans MS" pitchFamily="66" charset="0"/>
              </a:rPr>
              <a:t>) </a:t>
            </a:r>
            <a:r>
              <a:rPr lang="it-IT" sz="1600" dirty="0" err="1" smtClean="0">
                <a:latin typeface="Comic Sans MS" pitchFamily="66" charset="0"/>
              </a:rPr>
              <a:t>gives</a:t>
            </a:r>
            <a:r>
              <a:rPr lang="it-IT" sz="1600" dirty="0" smtClean="0">
                <a:latin typeface="Comic Sans MS" pitchFamily="66" charset="0"/>
              </a:rPr>
              <a:t> </a:t>
            </a:r>
          </a:p>
          <a:p>
            <a:r>
              <a:rPr lang="it-IT" sz="1600" dirty="0" smtClean="0">
                <a:latin typeface="Comic Sans MS" pitchFamily="66" charset="0"/>
              </a:rPr>
              <a:t>a </a:t>
            </a:r>
            <a:r>
              <a:rPr lang="it-IT" sz="1600" b="1" dirty="0" err="1" smtClean="0">
                <a:solidFill>
                  <a:srgbClr val="0070C0"/>
                </a:solidFill>
                <a:latin typeface="Comic Sans MS" pitchFamily="66" charset="0"/>
              </a:rPr>
              <a:t>systematically</a:t>
            </a:r>
            <a:r>
              <a:rPr lang="it-IT" sz="1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latin typeface="Comic Sans MS" pitchFamily="66" charset="0"/>
              </a:rPr>
              <a:t>worse</a:t>
            </a:r>
            <a:r>
              <a:rPr lang="it-IT" sz="1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latin typeface="Comic Sans MS" pitchFamily="66" charset="0"/>
              </a:rPr>
              <a:t>result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than</a:t>
            </a:r>
            <a:r>
              <a:rPr lang="it-IT" sz="1600" dirty="0" smtClean="0">
                <a:latin typeface="Comic Sans MS" pitchFamily="66" charset="0"/>
              </a:rPr>
              <a:t> the </a:t>
            </a:r>
          </a:p>
          <a:p>
            <a:r>
              <a:rPr lang="it-IT" sz="1600" dirty="0" err="1" smtClean="0">
                <a:latin typeface="Comic Sans MS" pitchFamily="66" charset="0"/>
              </a:rPr>
              <a:t>difference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wrt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true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value</a:t>
            </a:r>
            <a:r>
              <a:rPr lang="it-IT" sz="1600" dirty="0" smtClean="0">
                <a:latin typeface="Comic Sans MS" pitchFamily="66" charset="0"/>
              </a:rPr>
              <a:t> (2÷3 </a:t>
            </a:r>
            <a:r>
              <a:rPr lang="it-IT" sz="1600" dirty="0" err="1" smtClean="0">
                <a:latin typeface="Comic Sans MS" pitchFamily="66" charset="0"/>
              </a:rPr>
              <a:t>mrad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shift</a:t>
            </a:r>
            <a:r>
              <a:rPr lang="it-IT" sz="1600" dirty="0" smtClean="0">
                <a:latin typeface="Comic Sans MS" pitchFamily="66" charset="0"/>
              </a:rPr>
              <a:t>).</a:t>
            </a:r>
          </a:p>
          <a:p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better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Michel </a:t>
            </a:r>
            <a:r>
              <a:rPr lang="it-IT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it-IT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572232" y="5000636"/>
            <a:ext cx="2571768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1: 300 micron, single </a:t>
            </a:r>
            <a:r>
              <a:rPr lang="it-IT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2: 470 micron, single </a:t>
            </a:r>
            <a:r>
              <a:rPr lang="it-IT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3: </a:t>
            </a:r>
            <a:r>
              <a:rPr lang="it-IT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double</a:t>
            </a:r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gaussian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6429388" y="2714620"/>
            <a:ext cx="484632" cy="978408"/>
          </a:xfrm>
          <a:prstGeom prst="downArrow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715108" y="450057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7786678" y="407194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6929422" y="385762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8215306" y="385762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7429488" y="385762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8501058" y="335756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214282" y="1357298"/>
          <a:ext cx="4357718" cy="3286149"/>
        </p:xfrm>
        <a:graphic>
          <a:graphicData uri="http://schemas.openxmlformats.org/drawingml/2006/table">
            <a:tbl>
              <a:tblPr firstRow="1" bandRow="1">
                <a:solidFill>
                  <a:srgbClr val="FFFF00"/>
                </a:solidFill>
                <a:tableStyleId>{5C22544A-7EE6-4342-B048-85BDC9FD1C3A}</a:tableStyleId>
              </a:tblPr>
              <a:tblGrid>
                <a:gridCol w="1108520"/>
                <a:gridCol w="1404126"/>
                <a:gridCol w="1845072"/>
              </a:tblGrid>
              <a:tr h="30957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Event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it-IT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Type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MC Z Sigma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Angular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it-IT" sz="1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Resolution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(q)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9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Michel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7.0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mrad</a:t>
                      </a:r>
                      <a:endParaRPr lang="it-IT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337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Michel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300 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7.2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mrad</a:t>
                      </a:r>
                      <a:endParaRPr lang="it-IT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Michel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470 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7.6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mrad</a:t>
                      </a:r>
                      <a:endParaRPr lang="it-IT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209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Michel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470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 m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 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(</a:t>
                      </a:r>
                      <a:r>
                        <a:rPr lang="it-IT" sz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70%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 + </a:t>
                      </a:r>
                    </a:p>
                    <a:p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1.5 mm (</a:t>
                      </a:r>
                      <a:r>
                        <a:rPr lang="it-IT" sz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30 %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7.9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mrad</a:t>
                      </a:r>
                      <a:endParaRPr lang="it-IT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332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Signal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6.0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mrad</a:t>
                      </a:r>
                      <a:endParaRPr lang="it-IT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Signal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300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6.4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mrad</a:t>
                      </a:r>
                      <a:endParaRPr lang="it-IT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428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Signal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470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6.6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mrad</a:t>
                      </a:r>
                      <a:endParaRPr lang="it-IT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442"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Signal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470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m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 </a:t>
                      </a:r>
                      <a:r>
                        <a:rPr lang="it-IT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(</a:t>
                      </a:r>
                      <a:r>
                        <a:rPr lang="it-IT" sz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70%)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 + </a:t>
                      </a:r>
                    </a:p>
                    <a:p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1.5 mm (</a:t>
                      </a:r>
                      <a:r>
                        <a:rPr lang="it-IT" sz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30 %</a:t>
                      </a:r>
                      <a:r>
                        <a:rPr lang="it-IT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7.0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mrad</a:t>
                      </a:r>
                      <a:endParaRPr lang="it-IT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143000"/>
          </a:xfrm>
        </p:spPr>
        <p:txBody>
          <a:bodyPr/>
          <a:lstStyle/>
          <a:p>
            <a:r>
              <a:rPr lang="en-GB" dirty="0" smtClean="0"/>
              <a:t>DCH: present situation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26</a:t>
            </a:fld>
            <a:endParaRPr lang="it-IT" dirty="0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1428736"/>
            <a:ext cx="4248000" cy="2448000"/>
            <a:chOff x="6144" y="834"/>
            <a:chExt cx="3556" cy="2424"/>
          </a:xfrm>
        </p:grpSpPr>
        <p:pic>
          <p:nvPicPr>
            <p:cNvPr id="8" name="Picture 19" descr="theta_2t_data_DG_ryu_shift"/>
            <p:cNvPicPr>
              <a:picLocks noChangeAspect="1" noChangeArrowheads="1"/>
            </p:cNvPicPr>
            <p:nvPr/>
          </p:nvPicPr>
          <p:blipFill>
            <a:blip r:embed="rId2" cstate="print"/>
            <a:srcRect l="4744" t="9009" r="9610"/>
            <a:stretch>
              <a:fillRect/>
            </a:stretch>
          </p:blipFill>
          <p:spPr bwMode="auto">
            <a:xfrm>
              <a:off x="6144" y="834"/>
              <a:ext cx="3556" cy="2424"/>
            </a:xfrm>
            <a:prstGeom prst="rect">
              <a:avLst/>
            </a:prstGeom>
            <a:noFill/>
          </p:spPr>
        </p:pic>
        <p:pic>
          <p:nvPicPr>
            <p:cNvPr id="9" name="Picture 23" descr="theta_2t_data_DG_ryu_shift"/>
            <p:cNvPicPr>
              <a:picLocks noChangeAspect="1" noChangeArrowheads="1"/>
            </p:cNvPicPr>
            <p:nvPr/>
          </p:nvPicPr>
          <p:blipFill>
            <a:blip r:embed="rId2" cstate="print"/>
            <a:srcRect l="61488" r="1373" b="58934"/>
            <a:stretch>
              <a:fillRect/>
            </a:stretch>
          </p:blipFill>
          <p:spPr bwMode="auto">
            <a:xfrm>
              <a:off x="8157" y="841"/>
              <a:ext cx="1542" cy="1094"/>
            </a:xfrm>
            <a:prstGeom prst="rect">
              <a:avLst/>
            </a:prstGeom>
            <a:noFill/>
          </p:spPr>
        </p:pic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4896000" y="1428736"/>
            <a:ext cx="4248000" cy="2448000"/>
            <a:chOff x="3970" y="2369"/>
            <a:chExt cx="3580" cy="2400"/>
          </a:xfrm>
        </p:grpSpPr>
        <p:pic>
          <p:nvPicPr>
            <p:cNvPr id="11" name="Picture 20" descr="z_2t_data_DG_ryu_shift"/>
            <p:cNvPicPr>
              <a:picLocks noChangeAspect="1" noChangeArrowheads="1"/>
            </p:cNvPicPr>
            <p:nvPr/>
          </p:nvPicPr>
          <p:blipFill>
            <a:blip r:embed="rId3" cstate="print"/>
            <a:srcRect l="4288" t="9009" r="9489" b="900"/>
            <a:stretch>
              <a:fillRect/>
            </a:stretch>
          </p:blipFill>
          <p:spPr bwMode="auto">
            <a:xfrm>
              <a:off x="3970" y="2369"/>
              <a:ext cx="3580" cy="2400"/>
            </a:xfrm>
            <a:prstGeom prst="rect">
              <a:avLst/>
            </a:prstGeom>
            <a:noFill/>
          </p:spPr>
        </p:pic>
        <p:pic>
          <p:nvPicPr>
            <p:cNvPr id="12" name="Picture 22" descr="z_2t_data_DG_ryu_shift"/>
            <p:cNvPicPr>
              <a:picLocks noChangeAspect="1" noChangeArrowheads="1"/>
            </p:cNvPicPr>
            <p:nvPr/>
          </p:nvPicPr>
          <p:blipFill>
            <a:blip r:embed="rId3" cstate="print"/>
            <a:srcRect l="61513" r="1396" b="58746"/>
            <a:stretch>
              <a:fillRect/>
            </a:stretch>
          </p:blipFill>
          <p:spPr bwMode="auto">
            <a:xfrm>
              <a:off x="6010" y="2381"/>
              <a:ext cx="1540" cy="1099"/>
            </a:xfrm>
            <a:prstGeom prst="rect">
              <a:avLst/>
            </a:prstGeom>
            <a:noFill/>
          </p:spPr>
        </p:pic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0" y="3857628"/>
            <a:ext cx="4248000" cy="2448000"/>
            <a:chOff x="3357" y="1993"/>
            <a:chExt cx="3563" cy="2414"/>
          </a:xfrm>
        </p:grpSpPr>
        <p:pic>
          <p:nvPicPr>
            <p:cNvPr id="14" name="Picture 17" descr="phi_2t_data_DG_ryu_shift"/>
            <p:cNvPicPr>
              <a:picLocks noChangeAspect="1" noChangeArrowheads="1"/>
            </p:cNvPicPr>
            <p:nvPr/>
          </p:nvPicPr>
          <p:blipFill>
            <a:blip r:embed="rId4" cstate="print"/>
            <a:srcRect l="4721" t="9384" r="9465"/>
            <a:stretch>
              <a:fillRect/>
            </a:stretch>
          </p:blipFill>
          <p:spPr bwMode="auto">
            <a:xfrm>
              <a:off x="3357" y="1993"/>
              <a:ext cx="3563" cy="2414"/>
            </a:xfrm>
            <a:prstGeom prst="rect">
              <a:avLst/>
            </a:prstGeom>
            <a:noFill/>
          </p:spPr>
        </p:pic>
        <p:pic>
          <p:nvPicPr>
            <p:cNvPr id="15" name="Picture 21" descr="phi_2t_data_DG_ryu_shift"/>
            <p:cNvPicPr>
              <a:picLocks noChangeAspect="1" noChangeArrowheads="1"/>
            </p:cNvPicPr>
            <p:nvPr/>
          </p:nvPicPr>
          <p:blipFill>
            <a:blip r:embed="rId4" cstate="print"/>
            <a:srcRect l="61272" r="1396" b="59459"/>
            <a:stretch>
              <a:fillRect/>
            </a:stretch>
          </p:blipFill>
          <p:spPr bwMode="auto">
            <a:xfrm>
              <a:off x="5369" y="1994"/>
              <a:ext cx="1550" cy="1080"/>
            </a:xfrm>
            <a:prstGeom prst="rect">
              <a:avLst/>
            </a:prstGeom>
            <a:noFill/>
          </p:spPr>
        </p:pic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4896000" y="3929066"/>
            <a:ext cx="4248000" cy="2448000"/>
            <a:chOff x="4836" y="1122"/>
            <a:chExt cx="3571" cy="2453"/>
          </a:xfrm>
        </p:grpSpPr>
        <p:pic>
          <p:nvPicPr>
            <p:cNvPr id="17" name="Picture 18" descr="r_2t_data_DG_ryu_shift"/>
            <p:cNvPicPr>
              <a:picLocks noChangeAspect="1" noChangeArrowheads="1"/>
            </p:cNvPicPr>
            <p:nvPr/>
          </p:nvPicPr>
          <p:blipFill>
            <a:blip r:embed="rId5" cstate="print"/>
            <a:srcRect l="4625" t="7921" r="9369"/>
            <a:stretch>
              <a:fillRect/>
            </a:stretch>
          </p:blipFill>
          <p:spPr bwMode="auto">
            <a:xfrm>
              <a:off x="4836" y="1122"/>
              <a:ext cx="3571" cy="2453"/>
            </a:xfrm>
            <a:prstGeom prst="rect">
              <a:avLst/>
            </a:prstGeom>
            <a:noFill/>
          </p:spPr>
        </p:pic>
        <p:pic>
          <p:nvPicPr>
            <p:cNvPr id="18" name="Picture 24" descr="r_2t_data_DG_ryu_shift"/>
            <p:cNvPicPr>
              <a:picLocks noChangeAspect="1" noChangeArrowheads="1"/>
            </p:cNvPicPr>
            <p:nvPr/>
          </p:nvPicPr>
          <p:blipFill>
            <a:blip r:embed="rId5" cstate="print"/>
            <a:srcRect l="61609" r="1494" b="59309"/>
            <a:stretch>
              <a:fillRect/>
            </a:stretch>
          </p:blipFill>
          <p:spPr bwMode="auto">
            <a:xfrm>
              <a:off x="6875" y="1123"/>
              <a:ext cx="1532" cy="1084"/>
            </a:xfrm>
            <a:prstGeom prst="rect">
              <a:avLst/>
            </a:prstGeom>
            <a:noFill/>
          </p:spPr>
        </p:pic>
      </p:grpSp>
      <p:sp>
        <p:nvSpPr>
          <p:cNvPr id="19" name="CasellaDiTesto 18"/>
          <p:cNvSpPr txBox="1"/>
          <p:nvPr/>
        </p:nvSpPr>
        <p:spPr>
          <a:xfrm>
            <a:off x="285720" y="1500174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12.7 </a:t>
            </a:r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7158" y="3929066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8.1 </a:t>
            </a:r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286380" y="1500174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3.1 mm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214942" y="4071942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GB" b="1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2.4 mm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143240" y="2928934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≥ 8 hits, TC+DCH match as in 2008</a:t>
            </a:r>
          </a:p>
          <a:p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 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&lt; E &lt; 54 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15238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DCH: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Comments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9292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Comparison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between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MC and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present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mrad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):</a:t>
            </a:r>
          </a:p>
          <a:p>
            <a:pPr>
              <a:buNone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Data (2-turn)       MC (2-turn) 	   MC 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true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</a:p>
          <a:p>
            <a:pPr>
              <a:buNone/>
            </a:pP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Michel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12.7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10.5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</a:p>
          <a:p>
            <a:pPr>
              <a:buNone/>
            </a:pP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avail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8.6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</a:p>
          <a:p>
            <a:pPr>
              <a:buNone/>
            </a:pP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Michel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8.1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8.0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       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fulfilled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!</a:t>
            </a:r>
          </a:p>
          <a:p>
            <a:pPr>
              <a:buNone/>
            </a:pP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avail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7.1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6.5</a:t>
            </a:r>
          </a:p>
          <a:p>
            <a:pPr>
              <a:buNone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Central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column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goal !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too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far,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several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possible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actions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single hit Z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hit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reconstruction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/pattern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recognition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tracking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algorithms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database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comparisons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MC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number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hits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inefficiencies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materials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…);</a:t>
            </a:r>
          </a:p>
          <a:p>
            <a:pPr>
              <a:buFontTx/>
              <a:buChar char="-"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CR data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misalignment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corrections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survey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….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Subtract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coherent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noise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Understand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correct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other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effects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which</a:t>
            </a:r>
            <a:r>
              <a:rPr lang="it-IT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can deteriorate the </a:t>
            </a:r>
            <a:r>
              <a:rPr lang="it-IT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(cross </a:t>
            </a:r>
          </a:p>
          <a:p>
            <a:pPr>
              <a:buNone/>
            </a:pP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talks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chamber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breathing</a:t>
            </a:r>
            <a:r>
              <a:rPr lang="it-IT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rot="10800000">
            <a:off x="6000760" y="2928934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Timing </a:t>
            </a:r>
            <a:r>
              <a:rPr lang="it-IT" dirty="0" err="1" smtClean="0"/>
              <a:t>Counter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4525963"/>
          </a:xfrm>
          <a:solidFill>
            <a:srgbClr val="CCFFFF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Several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calibrations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Walk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triple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</a:t>
            </a:r>
          </a:p>
          <a:p>
            <a:pPr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   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intrinsic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bar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resolution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;</a:t>
            </a:r>
          </a:p>
          <a:p>
            <a:pPr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	-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z-offset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;</a:t>
            </a:r>
          </a:p>
          <a:p>
            <a:pPr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	-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effective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velocity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(under way);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timing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MEG (Michel) and 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Dalitz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inter-bar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and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Te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g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Boron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>
              <a:buFont typeface="Wingdings" pitchFamily="2" charset="2"/>
              <a:buChar char="q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constants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the database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071570"/>
          </a:xfrm>
        </p:spPr>
        <p:txBody>
          <a:bodyPr/>
          <a:lstStyle/>
          <a:p>
            <a:r>
              <a:rPr lang="it-IT" dirty="0" smtClean="0"/>
              <a:t>Timing </a:t>
            </a:r>
            <a:r>
              <a:rPr lang="it-IT" dirty="0" err="1" smtClean="0"/>
              <a:t>Counter</a:t>
            </a:r>
            <a:r>
              <a:rPr lang="it-IT" dirty="0" smtClean="0"/>
              <a:t> </a:t>
            </a:r>
            <a:r>
              <a:rPr lang="it-IT" dirty="0" err="1" smtClean="0"/>
              <a:t>cnt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29</a:t>
            </a:fld>
            <a:endParaRPr lang="it-IT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 t="2307" r="2846" b="7703"/>
          <a:stretch>
            <a:fillRect/>
          </a:stretch>
        </p:blipFill>
        <p:spPr bwMode="auto">
          <a:xfrm>
            <a:off x="0" y="1214422"/>
            <a:ext cx="44291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429124" y="1357298"/>
            <a:ext cx="43620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Intrinsic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bit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worse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2008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it-IT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Studies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under way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figure out the </a:t>
            </a:r>
          </a:p>
          <a:p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origin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discrepancies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However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(70 ÷ 100) ps </a:t>
            </a:r>
            <a:r>
              <a:rPr lang="it-IT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still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acceptable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14348" y="1357298"/>
            <a:ext cx="28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Bar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instrinsic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286512" y="4572008"/>
            <a:ext cx="2513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MEG Data.</a:t>
            </a:r>
          </a:p>
          <a:p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 offset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Michel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 l="1899" t="9874" r="4400" b="5462"/>
          <a:stretch>
            <a:fillRect/>
          </a:stretch>
        </p:blipFill>
        <p:spPr bwMode="auto">
          <a:xfrm>
            <a:off x="142844" y="4000504"/>
            <a:ext cx="6000792" cy="245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857500"/>
            <a:ext cx="7215238" cy="1143000"/>
          </a:xfrm>
        </p:spPr>
        <p:txBody>
          <a:bodyPr/>
          <a:lstStyle/>
          <a:p>
            <a:r>
              <a:rPr lang="it-IT" dirty="0" smtClean="0"/>
              <a:t>2008 Data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Timing </a:t>
            </a:r>
            <a:r>
              <a:rPr lang="it-IT" dirty="0" err="1" smtClean="0"/>
              <a:t>Counter</a:t>
            </a:r>
            <a:r>
              <a:rPr lang="it-IT" dirty="0" smtClean="0"/>
              <a:t> </a:t>
            </a:r>
            <a:r>
              <a:rPr lang="it-IT" dirty="0" err="1" smtClean="0"/>
              <a:t>cnt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30</a:t>
            </a:fld>
            <a:endParaRPr lang="it-IT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t="2677" r="872" b="1242"/>
          <a:stretch>
            <a:fillRect/>
          </a:stretch>
        </p:blipFill>
        <p:spPr bwMode="auto">
          <a:xfrm>
            <a:off x="785786" y="1571612"/>
            <a:ext cx="75724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Timing </a:t>
            </a:r>
            <a:r>
              <a:rPr lang="it-IT" sz="4000" dirty="0" err="1" smtClean="0"/>
              <a:t>Counter</a:t>
            </a:r>
            <a:r>
              <a:rPr lang="it-IT" sz="4000" dirty="0" smtClean="0"/>
              <a:t>: </a:t>
            </a:r>
            <a:r>
              <a:rPr lang="it-IT" sz="4000" dirty="0" err="1" smtClean="0"/>
              <a:t>Comments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857364"/>
            <a:ext cx="8472518" cy="4329130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TC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bars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stable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during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2009 data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taking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TC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resolutions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look a bit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worse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2008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improvements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next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re-</a:t>
            </a:r>
            <a:endParaRPr lang="it-IT" sz="3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processing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better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TC-DCH match; more accurate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determination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constants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…);</a:t>
            </a:r>
          </a:p>
          <a:p>
            <a:pPr>
              <a:buBlip>
                <a:blip r:embed="rId2"/>
              </a:buBlip>
            </a:pP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calibrations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under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refinement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effective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light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velocity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inter-bar timing …);</a:t>
            </a:r>
          </a:p>
          <a:p>
            <a:pPr>
              <a:buBlip>
                <a:blip r:embed="rId2"/>
              </a:buBlip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MC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studies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Dalitz</a:t>
            </a:r>
            <a:r>
              <a:rPr lang="it-IT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events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disentangle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contribution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length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uncertainty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Xenon</a:t>
            </a:r>
            <a:r>
              <a:rPr lang="it-IT" dirty="0" smtClean="0"/>
              <a:t> </a:t>
            </a:r>
            <a:r>
              <a:rPr lang="it-IT" dirty="0" err="1" smtClean="0"/>
              <a:t>Calorimeter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282" y="1785926"/>
            <a:ext cx="8643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chain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almost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completed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LED/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Gain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variation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Q.E.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determination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alpha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data in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liquid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Xenon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(in 2008: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gaseous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Xenon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Uniformity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corrections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Pedestal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determination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CEX-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difference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Timing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constants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different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algorithms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Full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implementation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the database under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completion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Everything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ready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before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next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re-processing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sometimes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March</a:t>
            </a:r>
            <a:r>
              <a:rPr lang="it-IT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Checks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Uniformity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CW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Linearity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Energy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sz="1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Background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spectrum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143000"/>
          </a:xfrm>
        </p:spPr>
        <p:txBody>
          <a:bodyPr/>
          <a:lstStyle/>
          <a:p>
            <a:r>
              <a:rPr lang="it-IT" dirty="0" err="1" smtClean="0"/>
              <a:t>Xenon</a:t>
            </a:r>
            <a:r>
              <a:rPr lang="it-IT" dirty="0" smtClean="0"/>
              <a:t> </a:t>
            </a:r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cnt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33</a:t>
            </a:fld>
            <a:endParaRPr lang="it-IT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610875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143636" y="314324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10%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decrease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70109" y="1928802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Gain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decrease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correction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 l="2866" t="2976" r="14110"/>
          <a:stretch>
            <a:fillRect/>
          </a:stretch>
        </p:blipFill>
        <p:spPr bwMode="auto">
          <a:xfrm>
            <a:off x="0" y="4000504"/>
            <a:ext cx="6429388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6500826" y="3929066"/>
            <a:ext cx="26725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first QE set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Further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refinements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under way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precisely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match the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calorimeter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optical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properties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endParaRPr lang="it-IT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reflections</a:t>
            </a:r>
            <a:endParaRPr lang="it-IT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Rayleigh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scattering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214942" y="4572008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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3.3 %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15238" cy="1143000"/>
          </a:xfrm>
        </p:spPr>
        <p:txBody>
          <a:bodyPr/>
          <a:lstStyle/>
          <a:p>
            <a:r>
              <a:rPr lang="it-IT" dirty="0" err="1" smtClean="0"/>
              <a:t>Xenon</a:t>
            </a:r>
            <a:r>
              <a:rPr lang="it-IT" dirty="0" smtClean="0"/>
              <a:t> </a:t>
            </a:r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cnt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34</a:t>
            </a:fld>
            <a:endParaRPr lang="it-IT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3686" r="4176"/>
          <a:stretch>
            <a:fillRect/>
          </a:stretch>
        </p:blipFill>
        <p:spPr bwMode="auto">
          <a:xfrm>
            <a:off x="0" y="1357298"/>
            <a:ext cx="419364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14282" y="4643446"/>
            <a:ext cx="3910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Uniformity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17.6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MeV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CW Li </a:t>
            </a:r>
          </a:p>
          <a:p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peak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point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represents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</a:p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reconstructed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position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 peak in a 3-D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spatial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1645" t="2614" b="5882"/>
          <a:stretch>
            <a:fillRect/>
          </a:stretch>
        </p:blipFill>
        <p:spPr bwMode="auto">
          <a:xfrm>
            <a:off x="4143372" y="2357430"/>
            <a:ext cx="4338742" cy="406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929058" y="6000768"/>
            <a:ext cx="92869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714744" y="5429264"/>
            <a:ext cx="928694" cy="297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Freccia in su 13"/>
          <p:cNvSpPr/>
          <p:nvPr/>
        </p:nvSpPr>
        <p:spPr>
          <a:xfrm>
            <a:off x="1857356" y="3929066"/>
            <a:ext cx="484632" cy="714380"/>
          </a:xfrm>
          <a:prstGeom prst="upArrow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278566" y="1500174"/>
            <a:ext cx="4865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Linearity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curve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determined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using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it-IT" sz="1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CW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points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look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displaced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1%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(under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study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Xenon</a:t>
            </a:r>
            <a:r>
              <a:rPr lang="it-IT" dirty="0" smtClean="0"/>
              <a:t> </a:t>
            </a:r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cnt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35</a:t>
            </a:fld>
            <a:endParaRPr lang="it-IT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t="49669"/>
          <a:stretch>
            <a:fillRect/>
          </a:stretch>
        </p:blipFill>
        <p:spPr bwMode="auto">
          <a:xfrm>
            <a:off x="0" y="1500174"/>
            <a:ext cx="5238750" cy="21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124951" y="1500174"/>
            <a:ext cx="41104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CEX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(FWHM)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</a:p>
          <a:p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function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it-IT" sz="1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Purple</a:t>
            </a:r>
            <a:r>
              <a:rPr lang="it-IT" sz="1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obtained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inserting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pedestal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fluctuations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MEG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runs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it-IT" sz="1600" b="1" baseline="-25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upper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2.0%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a 2x2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PMTs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grid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usual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1x1); 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1.95% </a:t>
            </a:r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collimator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#8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 l="2508" t="3521" r="7190"/>
          <a:stretch>
            <a:fillRect/>
          </a:stretch>
        </p:blipFill>
        <p:spPr bwMode="auto">
          <a:xfrm>
            <a:off x="285720" y="3429000"/>
            <a:ext cx="3831279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4214810" y="4000504"/>
            <a:ext cx="46330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Background </a:t>
            </a:r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spectrum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Fit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combination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RD+AIF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Green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</a:t>
            </a: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Pile-up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Blue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just </a:t>
            </a:r>
            <a:r>
              <a:rPr lang="it-IT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bit </a:t>
            </a:r>
            <a:r>
              <a:rPr lang="it-IT" sz="1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worse</a:t>
            </a:r>
            <a:r>
              <a:rPr lang="it-IT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2008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it-IT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 scale </a:t>
            </a:r>
            <a:r>
              <a:rPr lang="it-IT" sz="1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exactly</a:t>
            </a:r>
            <a:r>
              <a:rPr lang="it-IT" sz="1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a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mistake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configuration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parameters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(data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reprocessed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 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ttore 2 11"/>
          <p:cNvCxnSpPr/>
          <p:nvPr/>
        </p:nvCxnSpPr>
        <p:spPr>
          <a:xfrm rot="10800000">
            <a:off x="2928926" y="4929198"/>
            <a:ext cx="1357322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Xenon</a:t>
            </a:r>
            <a:r>
              <a:rPr lang="it-IT" sz="3600" dirty="0" smtClean="0"/>
              <a:t> </a:t>
            </a:r>
            <a:r>
              <a:rPr lang="it-IT" sz="3600" dirty="0" err="1" smtClean="0"/>
              <a:t>Calorimeter</a:t>
            </a:r>
            <a:r>
              <a:rPr lang="it-IT" sz="3600" dirty="0" smtClean="0"/>
              <a:t>: </a:t>
            </a:r>
            <a:r>
              <a:rPr lang="it-IT" sz="3600" dirty="0" err="1" smtClean="0"/>
              <a:t>Comments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chain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used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2008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looks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adequate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Work in progress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further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improvements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(i.e.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Q.E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determination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bit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worse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2008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work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still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preliminary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Nevertheless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5% FWHM goal in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already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fulfilled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Timing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requires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further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efforts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  - single PMT timing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extraction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 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boards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synchronization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  -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First background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spectrum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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preliminary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PDF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RMD </a:t>
            </a:r>
            <a:r>
              <a:rPr lang="it-IT" dirty="0" err="1" smtClean="0"/>
              <a:t>observation</a:t>
            </a:r>
            <a:r>
              <a:rPr lang="it-IT" dirty="0" smtClean="0"/>
              <a:t> 1)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37</a:t>
            </a:fld>
            <a:endParaRPr lang="it-IT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4559" t="1566" r="3115" b="2922"/>
          <a:stretch>
            <a:fillRect/>
          </a:stretch>
        </p:blipFill>
        <p:spPr bwMode="auto">
          <a:xfrm>
            <a:off x="0" y="2285992"/>
            <a:ext cx="4875940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/>
          <a:srcRect l="1215" r="16081" b="6189"/>
          <a:stretch>
            <a:fillRect/>
          </a:stretch>
        </p:blipFill>
        <p:spPr>
          <a:xfrm>
            <a:off x="4951067" y="2357430"/>
            <a:ext cx="4192933" cy="396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215074" y="4857760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Single bar</a:t>
            </a:r>
          </a:p>
          <a:p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209 ps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4348" y="357187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bars</a:t>
            </a:r>
            <a:endPara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42844" y="1500174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Three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independent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analyses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different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cuts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or no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cuts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at all. </a:t>
            </a:r>
          </a:p>
          <a:p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Peak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well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visible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above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background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without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need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refined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searches</a:t>
            </a: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42844" y="6000768"/>
            <a:ext cx="5153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Offset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subtracted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mean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displaced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 300 ps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RMD </a:t>
            </a:r>
            <a:r>
              <a:rPr lang="it-IT" dirty="0" err="1" smtClean="0"/>
              <a:t>observation</a:t>
            </a:r>
            <a:r>
              <a:rPr lang="it-IT" dirty="0" smtClean="0"/>
              <a:t> 2)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38</a:t>
            </a:fld>
            <a:endParaRPr lang="it-IT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5208067" cy="352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28596" y="521495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Pre-selection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window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needs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re-centered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some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tens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ps </a:t>
            </a:r>
            <a:r>
              <a:rPr lang="it-IT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worse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at the end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2008 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(XEC/TIC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constants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?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tracking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?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addressed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857884" y="1857364"/>
            <a:ext cx="31149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RMD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stable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along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data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taking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period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endParaRPr lang="it-IT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2008 the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became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less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less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visible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reduced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DCH </a:t>
            </a:r>
            <a:r>
              <a:rPr lang="it-IT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efficiency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1857364"/>
            <a:ext cx="7215238" cy="2143132"/>
          </a:xfrm>
        </p:spPr>
        <p:txBody>
          <a:bodyPr/>
          <a:lstStyle/>
          <a:p>
            <a:r>
              <a:rPr lang="it-IT" dirty="0" err="1" smtClean="0"/>
              <a:t>Perspectives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2009 data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39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17 </a:t>
            </a:r>
            <a:r>
              <a:rPr lang="it-IT" dirty="0" err="1" smtClean="0"/>
              <a:t>February</a:t>
            </a:r>
            <a:r>
              <a:rPr lang="it-IT" dirty="0" smtClean="0"/>
              <a:t> 2010</a:t>
            </a:r>
            <a:endParaRPr lang="en-GB" dirty="0"/>
          </a:p>
        </p:txBody>
      </p:sp>
      <p:sp>
        <p:nvSpPr>
          <p:cNvPr id="3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3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944C-A5F4-4E1B-B8DC-BD1A1DD4B090}" type="slidenum">
              <a:rPr lang="en-GB"/>
              <a:pPr/>
              <a:t>4</a:t>
            </a:fld>
            <a:endParaRPr lang="en-GB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91400" cy="822325"/>
          </a:xfrm>
          <a:ln/>
        </p:spPr>
        <p:txBody>
          <a:bodyPr/>
          <a:lstStyle/>
          <a:p>
            <a:r>
              <a:rPr lang="it-IT" sz="3200"/>
              <a:t>2008 run: 10</a:t>
            </a:r>
            <a:r>
              <a:rPr lang="it-IT" sz="3200" baseline="30000"/>
              <a:t>14</a:t>
            </a:r>
            <a:r>
              <a:rPr lang="it-IT" sz="3200"/>
              <a:t> </a:t>
            </a:r>
            <a:r>
              <a:rPr lang="it-IT" sz="3200">
                <a:latin typeface="Symbol" pitchFamily="18" charset="2"/>
              </a:rPr>
              <a:t>m</a:t>
            </a:r>
            <a:r>
              <a:rPr lang="it-IT" sz="3200" baseline="30000">
                <a:latin typeface="Symbol" pitchFamily="18" charset="2"/>
              </a:rPr>
              <a:t>+</a:t>
            </a:r>
            <a:r>
              <a:rPr lang="it-IT" sz="3200"/>
              <a:t> stopped in target</a:t>
            </a:r>
          </a:p>
        </p:txBody>
      </p:sp>
      <p:pic>
        <p:nvPicPr>
          <p:cNvPr id="106499" name="Picture 3" descr="mu_on_ta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1308100"/>
            <a:ext cx="7642225" cy="4770438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11500" y="4073525"/>
            <a:ext cx="500063" cy="514350"/>
            <a:chOff x="1283" y="2450"/>
            <a:chExt cx="315" cy="324"/>
          </a:xfrm>
        </p:grpSpPr>
        <p:sp>
          <p:nvSpPr>
            <p:cNvPr id="106501" name="Text Box 5"/>
            <p:cNvSpPr txBox="1">
              <a:spLocks noChangeArrowheads="1"/>
            </p:cNvSpPr>
            <p:nvPr/>
          </p:nvSpPr>
          <p:spPr bwMode="auto">
            <a:xfrm>
              <a:off x="1283" y="2450"/>
              <a:ext cx="3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FF0000"/>
                  </a:solidFill>
                  <a:cs typeface="Arial" charset="0"/>
                </a:rPr>
                <a:t>RD</a:t>
              </a:r>
            </a:p>
          </p:txBody>
        </p:sp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>
              <a:off x="1419" y="2681"/>
              <a:ext cx="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95675" y="3727450"/>
            <a:ext cx="500063" cy="514350"/>
            <a:chOff x="1283" y="2450"/>
            <a:chExt cx="315" cy="324"/>
          </a:xfrm>
        </p:grpSpPr>
        <p:sp>
          <p:nvSpPr>
            <p:cNvPr id="106504" name="Text Box 8"/>
            <p:cNvSpPr txBox="1">
              <a:spLocks noChangeArrowheads="1"/>
            </p:cNvSpPr>
            <p:nvPr/>
          </p:nvSpPr>
          <p:spPr bwMode="auto">
            <a:xfrm>
              <a:off x="1283" y="2450"/>
              <a:ext cx="3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FF0000"/>
                  </a:solidFill>
                  <a:cs typeface="Arial" charset="0"/>
                </a:rPr>
                <a:t>RD</a:t>
              </a:r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>
              <a:off x="1419" y="2681"/>
              <a:ext cx="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762500" y="3074988"/>
            <a:ext cx="500063" cy="514350"/>
            <a:chOff x="1283" y="2450"/>
            <a:chExt cx="315" cy="324"/>
          </a:xfrm>
        </p:grpSpPr>
        <p:sp>
          <p:nvSpPr>
            <p:cNvPr id="106507" name="Text Box 11"/>
            <p:cNvSpPr txBox="1">
              <a:spLocks noChangeArrowheads="1"/>
            </p:cNvSpPr>
            <p:nvPr/>
          </p:nvSpPr>
          <p:spPr bwMode="auto">
            <a:xfrm>
              <a:off x="1283" y="2450"/>
              <a:ext cx="3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FF0000"/>
                  </a:solidFill>
                  <a:cs typeface="Arial" charset="0"/>
                </a:rPr>
                <a:t>RD</a:t>
              </a:r>
            </a:p>
          </p:txBody>
        </p:sp>
        <p:sp>
          <p:nvSpPr>
            <p:cNvPr id="106508" name="Line 12"/>
            <p:cNvSpPr>
              <a:spLocks noChangeShapeType="1"/>
            </p:cNvSpPr>
            <p:nvPr/>
          </p:nvSpPr>
          <p:spPr bwMode="auto">
            <a:xfrm>
              <a:off x="1419" y="2681"/>
              <a:ext cx="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530850" y="2498725"/>
            <a:ext cx="500063" cy="514350"/>
            <a:chOff x="1283" y="2450"/>
            <a:chExt cx="315" cy="324"/>
          </a:xfrm>
        </p:grpSpPr>
        <p:sp>
          <p:nvSpPr>
            <p:cNvPr id="106510" name="Text Box 14"/>
            <p:cNvSpPr txBox="1">
              <a:spLocks noChangeArrowheads="1"/>
            </p:cNvSpPr>
            <p:nvPr/>
          </p:nvSpPr>
          <p:spPr bwMode="auto">
            <a:xfrm>
              <a:off x="1283" y="2450"/>
              <a:ext cx="3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FF0000"/>
                  </a:solidFill>
                  <a:cs typeface="Arial" charset="0"/>
                </a:rPr>
                <a:t>RD</a:t>
              </a:r>
            </a:p>
          </p:txBody>
        </p:sp>
        <p:sp>
          <p:nvSpPr>
            <p:cNvPr id="106511" name="Line 15"/>
            <p:cNvSpPr>
              <a:spLocks noChangeShapeType="1"/>
            </p:cNvSpPr>
            <p:nvPr/>
          </p:nvSpPr>
          <p:spPr bwMode="auto">
            <a:xfrm>
              <a:off x="1419" y="2681"/>
              <a:ext cx="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721475" y="1714500"/>
            <a:ext cx="500063" cy="514350"/>
            <a:chOff x="1283" y="2450"/>
            <a:chExt cx="315" cy="324"/>
          </a:xfrm>
        </p:grpSpPr>
        <p:sp>
          <p:nvSpPr>
            <p:cNvPr id="106513" name="Text Box 17"/>
            <p:cNvSpPr txBox="1">
              <a:spLocks noChangeArrowheads="1"/>
            </p:cNvSpPr>
            <p:nvPr/>
          </p:nvSpPr>
          <p:spPr bwMode="auto">
            <a:xfrm>
              <a:off x="1283" y="2450"/>
              <a:ext cx="3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FF0000"/>
                  </a:solidFill>
                  <a:cs typeface="Arial" charset="0"/>
                </a:rPr>
                <a:t>RD</a:t>
              </a:r>
            </a:p>
          </p:txBody>
        </p:sp>
        <p:sp>
          <p:nvSpPr>
            <p:cNvPr id="106514" name="Line 18"/>
            <p:cNvSpPr>
              <a:spLocks noChangeShapeType="1"/>
            </p:cNvSpPr>
            <p:nvPr/>
          </p:nvSpPr>
          <p:spPr bwMode="auto">
            <a:xfrm>
              <a:off x="1419" y="2681"/>
              <a:ext cx="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1998663" y="1998663"/>
            <a:ext cx="1536700" cy="841375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cs typeface="Arial" charset="0"/>
              </a:rPr>
              <a:t>Programmed beam shutdowns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074863" y="4749800"/>
            <a:ext cx="500062" cy="514350"/>
            <a:chOff x="1283" y="2450"/>
            <a:chExt cx="315" cy="324"/>
          </a:xfrm>
        </p:grpSpPr>
        <p:sp>
          <p:nvSpPr>
            <p:cNvPr id="106517" name="Text Box 21"/>
            <p:cNvSpPr txBox="1">
              <a:spLocks noChangeArrowheads="1"/>
            </p:cNvSpPr>
            <p:nvPr/>
          </p:nvSpPr>
          <p:spPr bwMode="auto">
            <a:xfrm>
              <a:off x="1283" y="2450"/>
              <a:ext cx="3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rgbClr val="FF0000"/>
                  </a:solidFill>
                  <a:cs typeface="Arial" charset="0"/>
                </a:rPr>
                <a:t>RD</a:t>
              </a:r>
            </a:p>
          </p:txBody>
        </p:sp>
        <p:sp>
          <p:nvSpPr>
            <p:cNvPr id="106518" name="Line 22"/>
            <p:cNvSpPr>
              <a:spLocks noChangeShapeType="1"/>
            </p:cNvSpPr>
            <p:nvPr/>
          </p:nvSpPr>
          <p:spPr bwMode="auto">
            <a:xfrm>
              <a:off x="1419" y="2681"/>
              <a:ext cx="1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6519" name="Line 23"/>
          <p:cNvSpPr>
            <a:spLocks noChangeShapeType="1"/>
          </p:cNvSpPr>
          <p:nvPr/>
        </p:nvSpPr>
        <p:spPr bwMode="auto">
          <a:xfrm flipH="1">
            <a:off x="2651125" y="2921000"/>
            <a:ext cx="230188" cy="207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3305175" y="2882900"/>
            <a:ext cx="920750" cy="1074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>
            <a:off x="3573463" y="2574925"/>
            <a:ext cx="168910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3573463" y="2190750"/>
            <a:ext cx="2687637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3611563" y="4887913"/>
            <a:ext cx="1690687" cy="59690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cs typeface="Arial" charset="0"/>
              </a:rPr>
              <a:t>Cooling system repair</a:t>
            </a: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 flipH="1" flipV="1">
            <a:off x="2997200" y="5033963"/>
            <a:ext cx="576263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5570538" y="4111625"/>
            <a:ext cx="1576387" cy="59690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>
                <a:cs typeface="Arial" charset="0"/>
              </a:rPr>
              <a:t>Air test in COBRA</a:t>
            </a:r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flipH="1" flipV="1">
            <a:off x="4264025" y="4035425"/>
            <a:ext cx="1306513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1116013" y="1341438"/>
            <a:ext cx="705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cs typeface="Arial" charset="0"/>
              </a:rPr>
              <a:t>We also took RMD data once/week at reduced beam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2009 Data Sample</a:t>
            </a:r>
          </a:p>
        </p:txBody>
      </p:sp>
      <p:pic>
        <p:nvPicPr>
          <p:cNvPr id="59395" name="Content Placeholder 5" descr="m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569"/>
          <a:stretch>
            <a:fillRect/>
          </a:stretch>
        </p:blipFill>
        <p:spPr>
          <a:xfrm>
            <a:off x="285720" y="2643182"/>
            <a:ext cx="6715172" cy="3714776"/>
          </a:xfrm>
        </p:spPr>
      </p:pic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Fabrizio Cei</a:t>
            </a:r>
            <a:endParaRPr lang="en-US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0E3A5B-3548-4125-A2E5-BEC0B6543C5D}" type="slidenum">
              <a:rPr lang="en-US"/>
              <a:pPr/>
              <a:t>40</a:t>
            </a:fld>
            <a:endParaRPr lang="en-US"/>
          </a:p>
        </p:txBody>
      </p:sp>
      <p:sp>
        <p:nvSpPr>
          <p:cNvPr id="59399" name="TextBox 6"/>
          <p:cNvSpPr txBox="1">
            <a:spLocks noChangeArrowheads="1"/>
          </p:cNvSpPr>
          <p:nvPr/>
        </p:nvSpPr>
        <p:spPr bwMode="auto">
          <a:xfrm>
            <a:off x="7000892" y="3429000"/>
            <a:ext cx="1816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preliminary</a:t>
            </a:r>
          </a:p>
        </p:txBody>
      </p:sp>
      <p:sp>
        <p:nvSpPr>
          <p:cNvPr id="59400" name="TextBox 8"/>
          <p:cNvSpPr txBox="1">
            <a:spLocks noChangeArrowheads="1"/>
          </p:cNvSpPr>
          <p:nvPr/>
        </p:nvSpPr>
        <p:spPr bwMode="auto">
          <a:xfrm>
            <a:off x="714348" y="1428736"/>
            <a:ext cx="73771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Short run, but very smooth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tracking and trigger efficiency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 6.5 x 10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13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muons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stopped in the target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Perspectives</a:t>
            </a:r>
            <a:r>
              <a:rPr lang="it-IT" sz="3600" dirty="0" smtClean="0"/>
              <a:t> </a:t>
            </a:r>
            <a:r>
              <a:rPr lang="it-IT" sz="3600" dirty="0" err="1" smtClean="0"/>
              <a:t>for</a:t>
            </a:r>
            <a:r>
              <a:rPr lang="it-IT" sz="3600" dirty="0" smtClean="0"/>
              <a:t> 2009 data 1)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600200"/>
            <a:ext cx="864399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respect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2008 the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starting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conditions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generally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better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Xenon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calorimeter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stable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predicted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light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yield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stable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behaviour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DCH;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only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few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channels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working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properly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higher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trigger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efficiency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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88%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better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direction </a:t>
            </a: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match LUT.</a:t>
            </a:r>
          </a:p>
          <a:p>
            <a:pPr>
              <a:buNone/>
            </a:pPr>
            <a:endParaRPr lang="it-IT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scheme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plan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similar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that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2008,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which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allowed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produce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first </a:t>
            </a:r>
            <a:r>
              <a:rPr lang="it-IT" sz="3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paper</a:t>
            </a:r>
            <a:r>
              <a:rPr lang="it-IT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- 2 ÷ 3 complete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reprocessing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starting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waveforms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(&lt; 2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weeks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per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some (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 5)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reprocessing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of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pre-selected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data 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few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days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per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each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);</a:t>
            </a: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pre-selection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selection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blinding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windows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refined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41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Perspectives</a:t>
            </a:r>
            <a:r>
              <a:rPr lang="it-IT" sz="3600" dirty="0" smtClean="0"/>
              <a:t> </a:t>
            </a:r>
            <a:r>
              <a:rPr lang="it-IT" sz="3600" dirty="0" err="1" smtClean="0"/>
              <a:t>for</a:t>
            </a:r>
            <a:r>
              <a:rPr lang="it-IT" sz="3600" dirty="0" smtClean="0"/>
              <a:t> 2009 data 2)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22" y="1643050"/>
            <a:ext cx="9001156" cy="46148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strong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effort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under way on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sub-</a:t>
            </a:r>
          </a:p>
          <a:p>
            <a:pPr>
              <a:buNone/>
            </a:pP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detectors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based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the first data processing. </a:t>
            </a:r>
          </a:p>
          <a:p>
            <a:pPr>
              <a:buNone/>
            </a:pPr>
            <a:endParaRPr lang="it-IT" sz="4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constants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still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optimized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However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resolutions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close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that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obtained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last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year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at</a:t>
            </a:r>
            <a:r>
              <a:rPr lang="it-IT" sz="3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end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chain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DCH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angular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resolutions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already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better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2008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continuous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optimization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work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dedicated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working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group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Possible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improvements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by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alignment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Xenon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calorimeter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at 5% FWHM </a:t>
            </a:r>
            <a:r>
              <a:rPr lang="it-IT" sz="3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-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Improvements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timing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expected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DRS timing </a:t>
            </a:r>
            <a:r>
              <a:rPr lang="it-IT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calibration</a:t>
            </a:r>
            <a:r>
              <a:rPr lang="it-IT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buNone/>
            </a:pPr>
            <a:endParaRPr lang="it-IT" sz="4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Selections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cuts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optimized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reach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the best compromise </a:t>
            </a:r>
          </a:p>
          <a:p>
            <a:pPr>
              <a:buNone/>
            </a:pP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between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resolutions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/background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rejection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efficiency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it-IT" sz="4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Algorithms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final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analysis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(i.e.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likelihood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well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tested</a:t>
            </a:r>
            <a:r>
              <a:rPr lang="it-IT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2008 data.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42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28596" y="2786058"/>
            <a:ext cx="8286808" cy="12858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detailed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job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schedule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will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prepared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2008 !</a:t>
            </a:r>
          </a:p>
          <a:p>
            <a:pPr algn="ctr"/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1000132"/>
          </a:xfrm>
        </p:spPr>
        <p:txBody>
          <a:bodyPr/>
          <a:lstStyle/>
          <a:p>
            <a:r>
              <a:rPr lang="it-IT" sz="3200" dirty="0" err="1" smtClean="0"/>
              <a:t>Physics</a:t>
            </a:r>
            <a:r>
              <a:rPr lang="it-IT" sz="3200" dirty="0" smtClean="0"/>
              <a:t> </a:t>
            </a:r>
            <a:r>
              <a:rPr lang="it-IT" sz="3200" dirty="0" err="1" smtClean="0"/>
              <a:t>analysis</a:t>
            </a:r>
            <a:r>
              <a:rPr lang="it-IT" sz="3200" dirty="0" smtClean="0"/>
              <a:t> </a:t>
            </a:r>
            <a:r>
              <a:rPr lang="it-IT" sz="3200" dirty="0" err="1" smtClean="0"/>
              <a:t>schedule</a:t>
            </a:r>
            <a:r>
              <a:rPr lang="it-IT" sz="3200" dirty="0" smtClean="0"/>
              <a:t> </a:t>
            </a:r>
            <a:r>
              <a:rPr lang="it-IT" sz="3200" dirty="0" err="1" smtClean="0"/>
              <a:t>for</a:t>
            </a:r>
            <a:r>
              <a:rPr lang="it-IT" sz="3200" dirty="0" smtClean="0"/>
              <a:t> 2009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43</a:t>
            </a:fld>
            <a:endParaRPr lang="it-IT" dirty="0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5719" y="2116339"/>
            <a:ext cx="1838400" cy="678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0000FF"/>
                </a:solidFill>
                <a:ea typeface="ＭＳ Ｐゴシック" charset="-128"/>
              </a:rPr>
              <a:t>Finalize </a:t>
            </a:r>
          </a:p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0000FF"/>
                </a:solidFill>
                <a:ea typeface="ＭＳ Ｐゴシック" charset="-128"/>
              </a:rPr>
              <a:t>Calibrations/resolutions</a:t>
            </a: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5848946" y="2625332"/>
            <a:ext cx="1473398" cy="473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800040"/>
                </a:solidFill>
                <a:ea typeface="ＭＳ Ｐゴシック" charset="-128"/>
              </a:rPr>
              <a:t>Final reprocessing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17860" y="3696894"/>
            <a:ext cx="1473398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008040"/>
                </a:solidFill>
                <a:ea typeface="ＭＳ Ｐゴシック" charset="-128"/>
              </a:rPr>
              <a:t>BG Estimation</a:t>
            </a: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0" y="4643441"/>
            <a:ext cx="1473398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FF0080"/>
                </a:solidFill>
                <a:ea typeface="ＭＳ Ｐゴシック" charset="-128"/>
              </a:rPr>
              <a:t>Normalization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0" y="5241730"/>
            <a:ext cx="1473398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 err="1">
                <a:solidFill>
                  <a:srgbClr val="000080"/>
                </a:solidFill>
                <a:ea typeface="ＭＳ Ｐゴシック" charset="-128"/>
              </a:rPr>
              <a:t>Systematics</a:t>
            </a:r>
            <a:endParaRPr lang="en-US" altLang="ja-JP" sz="1300" b="1" dirty="0">
              <a:solidFill>
                <a:srgbClr val="000080"/>
              </a:solidFill>
              <a:ea typeface="ＭＳ Ｐゴシック" charset="-128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rot="10800000" flipH="1">
            <a:off x="1482329" y="2525989"/>
            <a:ext cx="5633517" cy="1116"/>
          </a:xfrm>
          <a:prstGeom prst="line">
            <a:avLst/>
          </a:prstGeom>
          <a:noFill/>
          <a:ln w="635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455539" y="1973464"/>
            <a:ext cx="1259086" cy="223242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750067" algn="l"/>
              </a:tabLst>
            </a:pPr>
            <a:r>
              <a:rPr lang="en-US" altLang="ja-JP" sz="1000" b="1" dirty="0">
                <a:solidFill>
                  <a:srgbClr val="000000"/>
                </a:solidFill>
                <a:ea typeface="ＭＳ Ｐゴシック" charset="-128"/>
              </a:rPr>
              <a:t>Feb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599039" y="3187902"/>
            <a:ext cx="508992" cy="0"/>
          </a:xfrm>
          <a:prstGeom prst="line">
            <a:avLst/>
          </a:prstGeom>
          <a:noFill/>
          <a:ln w="63500">
            <a:solidFill>
              <a:srgbClr val="80004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rot="10800000" flipH="1">
            <a:off x="1455539" y="3829724"/>
            <a:ext cx="5670352" cy="1116"/>
          </a:xfrm>
          <a:prstGeom prst="line">
            <a:avLst/>
          </a:prstGeom>
          <a:noFill/>
          <a:ln w="63500">
            <a:solidFill>
              <a:srgbClr val="00804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509118" y="4777386"/>
            <a:ext cx="6188273" cy="0"/>
          </a:xfrm>
          <a:prstGeom prst="line">
            <a:avLst/>
          </a:prstGeom>
          <a:noFill/>
          <a:ln w="63500">
            <a:solidFill>
              <a:srgbClr val="FF008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518047" y="5366746"/>
            <a:ext cx="6206133" cy="0"/>
          </a:xfrm>
          <a:prstGeom prst="line">
            <a:avLst/>
          </a:prstGeom>
          <a:noFill/>
          <a:ln w="6350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" name="Rectangle 13"/>
          <p:cNvSpPr>
            <a:spLocks/>
          </p:cNvSpPr>
          <p:nvPr/>
        </p:nvSpPr>
        <p:spPr bwMode="auto">
          <a:xfrm>
            <a:off x="5768579" y="4232675"/>
            <a:ext cx="1473398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800000"/>
                </a:solidFill>
                <a:ea typeface="ＭＳ Ｐゴシック" charset="-128"/>
              </a:rPr>
              <a:t>Final analysis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7063383" y="4357691"/>
            <a:ext cx="625078" cy="0"/>
          </a:xfrm>
          <a:prstGeom prst="line">
            <a:avLst/>
          </a:prstGeom>
          <a:noFill/>
          <a:ln w="6350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0" name="Rectangle 15"/>
          <p:cNvSpPr>
            <a:spLocks/>
          </p:cNvSpPr>
          <p:nvPr/>
        </p:nvSpPr>
        <p:spPr bwMode="auto">
          <a:xfrm>
            <a:off x="5768579" y="3929066"/>
            <a:ext cx="1473398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FF0000"/>
                </a:solidFill>
                <a:ea typeface="ＭＳ Ｐゴシック" charset="-128"/>
              </a:rPr>
              <a:t>Open box</a:t>
            </a:r>
          </a:p>
        </p:txBody>
      </p:sp>
      <p:sp>
        <p:nvSpPr>
          <p:cNvPr id="21" name="AutoShape 16"/>
          <p:cNvSpPr>
            <a:spLocks/>
          </p:cNvSpPr>
          <p:nvPr/>
        </p:nvSpPr>
        <p:spPr bwMode="auto">
          <a:xfrm>
            <a:off x="6938367" y="3964785"/>
            <a:ext cx="232172" cy="258961"/>
          </a:xfrm>
          <a:prstGeom prst="diamond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2" name="Rectangle 17"/>
          <p:cNvSpPr>
            <a:spLocks/>
          </p:cNvSpPr>
          <p:nvPr/>
        </p:nvSpPr>
        <p:spPr bwMode="auto">
          <a:xfrm>
            <a:off x="2741414" y="1973464"/>
            <a:ext cx="1259086" cy="223242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750067" algn="l"/>
              </a:tabLst>
            </a:pPr>
            <a:r>
              <a:rPr lang="en-US" altLang="ja-JP" sz="1000" b="1" dirty="0">
                <a:solidFill>
                  <a:srgbClr val="000000"/>
                </a:solidFill>
                <a:ea typeface="ＭＳ Ｐゴシック" charset="-128"/>
              </a:rPr>
              <a:t>Mar</a:t>
            </a:r>
          </a:p>
        </p:txBody>
      </p:sp>
      <p:sp>
        <p:nvSpPr>
          <p:cNvPr id="23" name="Rectangle 18"/>
          <p:cNvSpPr>
            <a:spLocks/>
          </p:cNvSpPr>
          <p:nvPr/>
        </p:nvSpPr>
        <p:spPr bwMode="auto">
          <a:xfrm>
            <a:off x="4027289" y="1973464"/>
            <a:ext cx="1259086" cy="223242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750067" algn="l"/>
              </a:tabLst>
            </a:pPr>
            <a:r>
              <a:rPr lang="en-US" altLang="ja-JP" sz="1000" b="1" dirty="0">
                <a:solidFill>
                  <a:srgbClr val="000000"/>
                </a:solidFill>
                <a:ea typeface="ＭＳ Ｐゴシック" charset="-128"/>
              </a:rPr>
              <a:t>Apr</a:t>
            </a:r>
          </a:p>
        </p:txBody>
      </p:sp>
      <p:sp>
        <p:nvSpPr>
          <p:cNvPr id="24" name="Rectangle 19"/>
          <p:cNvSpPr>
            <a:spLocks/>
          </p:cNvSpPr>
          <p:nvPr/>
        </p:nvSpPr>
        <p:spPr bwMode="auto">
          <a:xfrm>
            <a:off x="5313164" y="1973464"/>
            <a:ext cx="1259086" cy="223242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750067" algn="l"/>
              </a:tabLst>
            </a:pPr>
            <a:r>
              <a:rPr lang="en-US" altLang="ja-JP" sz="1000" b="1" dirty="0">
                <a:solidFill>
                  <a:srgbClr val="000000"/>
                </a:solidFill>
                <a:ea typeface="ＭＳ Ｐゴシック" charset="-128"/>
              </a:rPr>
              <a:t>May</a:t>
            </a:r>
          </a:p>
        </p:txBody>
      </p:sp>
      <p:sp>
        <p:nvSpPr>
          <p:cNvPr id="25" name="Rectangle 20"/>
          <p:cNvSpPr>
            <a:spLocks/>
          </p:cNvSpPr>
          <p:nvPr/>
        </p:nvSpPr>
        <p:spPr bwMode="auto">
          <a:xfrm>
            <a:off x="6599039" y="1973464"/>
            <a:ext cx="1259086" cy="223242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750067" algn="l"/>
              </a:tabLst>
            </a:pPr>
            <a:r>
              <a:rPr lang="en-US" altLang="ja-JP" sz="1000" b="1" dirty="0">
                <a:solidFill>
                  <a:srgbClr val="000000"/>
                </a:solidFill>
                <a:ea typeface="ＭＳ Ｐゴシック" charset="-128"/>
              </a:rPr>
              <a:t>Jun</a:t>
            </a:r>
          </a:p>
        </p:txBody>
      </p:sp>
      <p:sp>
        <p:nvSpPr>
          <p:cNvPr id="26" name="Rectangle 22"/>
          <p:cNvSpPr>
            <a:spLocks/>
          </p:cNvSpPr>
          <p:nvPr/>
        </p:nvSpPr>
        <p:spPr bwMode="auto">
          <a:xfrm>
            <a:off x="7884914" y="1973464"/>
            <a:ext cx="1259086" cy="223242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750067" algn="l"/>
              </a:tabLst>
            </a:pPr>
            <a:r>
              <a:rPr lang="en-US" altLang="ja-JP" sz="1000" b="1" dirty="0">
                <a:solidFill>
                  <a:srgbClr val="000000"/>
                </a:solidFill>
                <a:ea typeface="ＭＳ Ｐゴシック" charset="-128"/>
              </a:rPr>
              <a:t>Jul</a:t>
            </a:r>
          </a:p>
        </p:txBody>
      </p:sp>
      <p:sp>
        <p:nvSpPr>
          <p:cNvPr id="27" name="Rectangle 23"/>
          <p:cNvSpPr>
            <a:spLocks/>
          </p:cNvSpPr>
          <p:nvPr/>
        </p:nvSpPr>
        <p:spPr bwMode="auto">
          <a:xfrm>
            <a:off x="8161734" y="1366245"/>
            <a:ext cx="1125141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4C4C4C"/>
                </a:solidFill>
                <a:ea typeface="ＭＳ Ｐゴシック" charset="-128"/>
              </a:rPr>
              <a:t>ICHEP2010</a:t>
            </a:r>
          </a:p>
        </p:txBody>
      </p:sp>
      <p:sp>
        <p:nvSpPr>
          <p:cNvPr id="28" name="AutoShape 24"/>
          <p:cNvSpPr>
            <a:spLocks/>
          </p:cNvSpPr>
          <p:nvPr/>
        </p:nvSpPr>
        <p:spPr bwMode="auto">
          <a:xfrm rot="5400000">
            <a:off x="5813227" y="1705574"/>
            <a:ext cx="267891" cy="250031"/>
          </a:xfrm>
          <a:prstGeom prst="rightArrow">
            <a:avLst>
              <a:gd name="adj1" fmla="val 21435"/>
              <a:gd name="adj2" fmla="val 71429"/>
            </a:avLst>
          </a:prstGeom>
          <a:solidFill>
            <a:srgbClr val="CCFF66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29" name="Rectangle 25"/>
          <p:cNvSpPr>
            <a:spLocks/>
          </p:cNvSpPr>
          <p:nvPr/>
        </p:nvSpPr>
        <p:spPr bwMode="auto">
          <a:xfrm>
            <a:off x="5206008" y="1259089"/>
            <a:ext cx="1482328" cy="473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4C4C4C"/>
                </a:solidFill>
                <a:ea typeface="ＭＳ Ｐゴシック" charset="-128"/>
              </a:rPr>
              <a:t>ICHEP2010</a:t>
            </a:r>
          </a:p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4C4C4C"/>
                </a:solidFill>
                <a:ea typeface="ＭＳ Ｐゴシック" charset="-128"/>
              </a:rPr>
              <a:t>(submission)</a:t>
            </a:r>
          </a:p>
        </p:txBody>
      </p:sp>
      <p:sp>
        <p:nvSpPr>
          <p:cNvPr id="30" name="AutoShape 26"/>
          <p:cNvSpPr>
            <a:spLocks/>
          </p:cNvSpPr>
          <p:nvPr/>
        </p:nvSpPr>
        <p:spPr bwMode="auto">
          <a:xfrm rot="5400000">
            <a:off x="8938617" y="1705574"/>
            <a:ext cx="267891" cy="250031"/>
          </a:xfrm>
          <a:prstGeom prst="rightArrow">
            <a:avLst>
              <a:gd name="adj1" fmla="val 21435"/>
              <a:gd name="adj2" fmla="val 71429"/>
            </a:avLst>
          </a:prstGeom>
          <a:solidFill>
            <a:srgbClr val="CCFF66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1" name="Rectangle 27"/>
          <p:cNvSpPr>
            <a:spLocks/>
          </p:cNvSpPr>
          <p:nvPr/>
        </p:nvSpPr>
        <p:spPr bwMode="auto">
          <a:xfrm>
            <a:off x="125016" y="3053956"/>
            <a:ext cx="1473398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800040"/>
                </a:solidFill>
                <a:ea typeface="ＭＳ Ｐゴシック" charset="-128"/>
              </a:rPr>
              <a:t>Reprocessing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3661172" y="3161113"/>
            <a:ext cx="508992" cy="0"/>
          </a:xfrm>
          <a:prstGeom prst="line">
            <a:avLst/>
          </a:prstGeom>
          <a:noFill/>
          <a:ln w="63500">
            <a:solidFill>
              <a:srgbClr val="80004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3" name="Rectangle 29"/>
          <p:cNvSpPr>
            <a:spLocks/>
          </p:cNvSpPr>
          <p:nvPr/>
        </p:nvSpPr>
        <p:spPr bwMode="auto">
          <a:xfrm>
            <a:off x="3000375" y="2643191"/>
            <a:ext cx="2187773" cy="473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800040"/>
                </a:solidFill>
                <a:ea typeface="ＭＳ Ｐゴシック" charset="-128"/>
              </a:rPr>
              <a:t>Next reprocessing(s</a:t>
            </a:r>
            <a:r>
              <a:rPr lang="en-US" altLang="ja-JP" sz="1300" b="1" dirty="0" smtClean="0">
                <a:solidFill>
                  <a:srgbClr val="800040"/>
                </a:solidFill>
                <a:ea typeface="ＭＳ Ｐゴシック" charset="-128"/>
              </a:rPr>
              <a:t>)</a:t>
            </a:r>
            <a:endParaRPr lang="en-US" altLang="ja-JP" sz="1300" b="1" dirty="0">
              <a:solidFill>
                <a:srgbClr val="800040"/>
              </a:solidFill>
              <a:ea typeface="ＭＳ Ｐゴシック" charset="-128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rot="10800000" flipH="1">
            <a:off x="7724180" y="5883552"/>
            <a:ext cx="1357313" cy="1116"/>
          </a:xfrm>
          <a:prstGeom prst="line">
            <a:avLst/>
          </a:prstGeom>
          <a:noFill/>
          <a:ln w="6350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5" name="Rectangle 31"/>
          <p:cNvSpPr>
            <a:spLocks/>
          </p:cNvSpPr>
          <p:nvPr/>
        </p:nvSpPr>
        <p:spPr bwMode="auto">
          <a:xfrm>
            <a:off x="7670602" y="5929330"/>
            <a:ext cx="1473398" cy="473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800000"/>
                </a:solidFill>
                <a:ea typeface="ＭＳ Ｐゴシック" charset="-128"/>
              </a:rPr>
              <a:t>Various checks of final result</a:t>
            </a:r>
          </a:p>
        </p:txBody>
      </p:sp>
      <p:sp>
        <p:nvSpPr>
          <p:cNvPr id="36" name="Oval 32"/>
          <p:cNvSpPr>
            <a:spLocks/>
          </p:cNvSpPr>
          <p:nvPr/>
        </p:nvSpPr>
        <p:spPr bwMode="auto">
          <a:xfrm>
            <a:off x="4116586" y="3741542"/>
            <a:ext cx="178594" cy="178594"/>
          </a:xfrm>
          <a:prstGeom prst="ellipse">
            <a:avLst/>
          </a:prstGeom>
          <a:solidFill>
            <a:srgbClr val="00804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7" name="Oval 33"/>
          <p:cNvSpPr>
            <a:spLocks/>
          </p:cNvSpPr>
          <p:nvPr/>
        </p:nvSpPr>
        <p:spPr bwMode="auto">
          <a:xfrm>
            <a:off x="4116586" y="2446738"/>
            <a:ext cx="178594" cy="178594"/>
          </a:xfrm>
          <a:prstGeom prst="ellipse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8" name="Oval 34"/>
          <p:cNvSpPr>
            <a:spLocks/>
          </p:cNvSpPr>
          <p:nvPr/>
        </p:nvSpPr>
        <p:spPr bwMode="auto">
          <a:xfrm>
            <a:off x="4116586" y="4679159"/>
            <a:ext cx="178594" cy="178594"/>
          </a:xfrm>
          <a:prstGeom prst="ellipse">
            <a:avLst/>
          </a:prstGeom>
          <a:solidFill>
            <a:srgbClr val="FF008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39" name="Oval 35"/>
          <p:cNvSpPr>
            <a:spLocks/>
          </p:cNvSpPr>
          <p:nvPr/>
        </p:nvSpPr>
        <p:spPr bwMode="auto">
          <a:xfrm>
            <a:off x="4116586" y="5268519"/>
            <a:ext cx="178594" cy="178594"/>
          </a:xfrm>
          <a:prstGeom prst="ellipse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40" name="Oval 36"/>
          <p:cNvSpPr>
            <a:spLocks/>
          </p:cNvSpPr>
          <p:nvPr/>
        </p:nvSpPr>
        <p:spPr bwMode="auto">
          <a:xfrm>
            <a:off x="2857488" y="5929330"/>
            <a:ext cx="178594" cy="178594"/>
          </a:xfrm>
          <a:prstGeom prst="ellipse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>
              <a:ea typeface="ＭＳ Ｐゴシック" charset="-128"/>
            </a:endParaRPr>
          </a:p>
        </p:txBody>
      </p:sp>
      <p:sp>
        <p:nvSpPr>
          <p:cNvPr id="41" name="Rectangle 37"/>
          <p:cNvSpPr>
            <a:spLocks/>
          </p:cNvSpPr>
          <p:nvPr/>
        </p:nvSpPr>
        <p:spPr bwMode="auto">
          <a:xfrm>
            <a:off x="3143240" y="5929330"/>
            <a:ext cx="1482328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altLang="ja-JP" sz="1300" b="1" dirty="0">
                <a:solidFill>
                  <a:srgbClr val="000000"/>
                </a:solidFill>
                <a:ea typeface="ＭＳ Ｐゴシック" charset="-128"/>
              </a:rPr>
              <a:t>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3" name="Rectangle 71"/>
          <p:cNvSpPr>
            <a:spLocks/>
          </p:cNvSpPr>
          <p:nvPr/>
        </p:nvSpPr>
        <p:spPr bwMode="auto">
          <a:xfrm>
            <a:off x="125016" y="553641"/>
            <a:ext cx="4804174" cy="76944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422"/>
              </a:spcBef>
              <a:tabLst>
                <a:tab pos="937584" algn="l"/>
                <a:tab pos="750067" algn="l"/>
              </a:tabLst>
            </a:pPr>
            <a:r>
              <a:rPr lang="en-US" sz="2500" dirty="0" smtClean="0">
                <a:solidFill>
                  <a:srgbClr val="FF0000"/>
                </a:solidFill>
                <a:ea typeface="Helvetica Neue" charset="0"/>
                <a:cs typeface="Helvetica Neue" charset="0"/>
              </a:rPr>
              <a:t>                Performance </a:t>
            </a:r>
            <a:r>
              <a:rPr lang="en-US" sz="2500" dirty="0">
                <a:solidFill>
                  <a:srgbClr val="FF0000"/>
                </a:solidFill>
                <a:ea typeface="Helvetica Neue" charset="0"/>
                <a:cs typeface="Helvetica Neue" charset="0"/>
              </a:rPr>
              <a:t>Summary</a:t>
            </a:r>
          </a:p>
          <a:p>
            <a:pPr>
              <a:tabLst>
                <a:tab pos="937584" algn="l"/>
                <a:tab pos="750067" algn="l"/>
              </a:tabLst>
            </a:pPr>
            <a:endParaRPr lang="en-US" sz="2500" dirty="0">
              <a:solidFill>
                <a:srgbClr val="FF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8744" name="Rectangle 72"/>
          <p:cNvSpPr>
            <a:spLocks/>
          </p:cNvSpPr>
          <p:nvPr/>
        </p:nvSpPr>
        <p:spPr bwMode="auto">
          <a:xfrm>
            <a:off x="5527477" y="678656"/>
            <a:ext cx="226702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422"/>
              </a:spcBef>
              <a:tabLst>
                <a:tab pos="937584" algn="l"/>
                <a:tab pos="750067" algn="l"/>
              </a:tabLst>
            </a:pPr>
            <a:r>
              <a:rPr lang="en-US" dirty="0">
                <a:solidFill>
                  <a:srgbClr val="FF0000"/>
                </a:solidFill>
                <a:ea typeface="Helvetica Neue" charset="0"/>
                <a:cs typeface="Helvetica Neue" charset="0"/>
              </a:rPr>
              <a:t>measured in sigma</a:t>
            </a:r>
          </a:p>
          <a:p>
            <a:pPr>
              <a:tabLst>
                <a:tab pos="937584" algn="l"/>
                <a:tab pos="750067" algn="l"/>
              </a:tabLst>
            </a:pPr>
            <a:endParaRPr lang="en-US" dirty="0">
              <a:solidFill>
                <a:srgbClr val="FF0000"/>
              </a:solidFill>
              <a:ea typeface="Helvetica Neue" charset="0"/>
              <a:cs typeface="Helvetica Neue" charset="0"/>
            </a:endParaRPr>
          </a:p>
        </p:txBody>
      </p:sp>
      <p:graphicFrame>
        <p:nvGraphicFramePr>
          <p:cNvPr id="5" name="Group 1"/>
          <p:cNvGraphicFramePr>
            <a:graphicFrameLocks noGrp="1"/>
          </p:cNvGraphicFramePr>
          <p:nvPr/>
        </p:nvGraphicFramePr>
        <p:xfrm>
          <a:off x="107156" y="1000125"/>
          <a:ext cx="8920759" cy="5143519"/>
        </p:xfrm>
        <a:graphic>
          <a:graphicData uri="http://schemas.openxmlformats.org/drawingml/2006/table">
            <a:tbl>
              <a:tblPr/>
              <a:tblGrid>
                <a:gridCol w="2714625"/>
                <a:gridCol w="1634133"/>
                <a:gridCol w="1553766"/>
                <a:gridCol w="1491258"/>
                <a:gridCol w="1526977"/>
              </a:tblGrid>
              <a:tr h="458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0"/>
                        <a:ea typeface="ヒラギノ角ゴ Pro W3" charset="0"/>
                        <a:cs typeface="ヒラギノ角ゴ Pro W3" charset="0"/>
                        <a:sym typeface="ヒラギノ角ゴ Pro W3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2008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2009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(preliminary)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2010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(preliminary)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“Goal”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73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Gamma Energy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Gamma Timing (psec)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Gamma Position (mm)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Gamma Efficiency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 Timing (psec)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 Momentum (%)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 Angle (mrad)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 Efficiency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-gamma timing (psec)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Muon Decay Point (mm)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Trigger efficiency (%)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2.0(w&gt;2cm)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5(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u,v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)/6(w)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&lt;125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10(φ)/18(θ)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3.2(R)/4.5(Z)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66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&gt;67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0.85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8(φ)/11(θ)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&lt;180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2.2(R)/3.1(Z)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88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1.5(w&gt;2cm)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8(φ)/8(θ)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1.4(R)/2.5(Z)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94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3.8(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u,v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)/5.9(w)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0.3-0.38(100%)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3.8-5.1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0.9-1.1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100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5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Stopping Muon Rate (sec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DAQ time/Real time (days)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 (300μm)</a:t>
                      </a:r>
                      <a:endParaRPr kumimoji="0" lang="en-US" sz="1400" b="0" i="0" u="none" strike="noStrike" cap="none" normalizeH="0" baseline="32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0"/>
                        <a:ea typeface="ヒラギノ角ゴ Pro W3" charset="0"/>
                        <a:cs typeface="ヒラギノ角ゴ Pro W3" charset="0"/>
                        <a:sym typeface="ヒラギノ角ゴ Pro W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48/78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2.9×10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(300μm)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35/43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 (300μm)</a:t>
                      </a:r>
                      <a:endParaRPr kumimoji="0" lang="en-US" sz="1400" b="0" i="0" u="none" strike="noStrike" cap="none" normalizeH="0" baseline="32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0"/>
                        <a:ea typeface="ヒラギノ角ゴ Pro W3" charset="0"/>
                        <a:cs typeface="ヒラギノ角ゴ Pro W3" charset="0"/>
                        <a:sym typeface="ヒラギノ角ゴ Pro W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133/162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300/-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66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S.E.S @90% box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Expected N</a:t>
                      </a:r>
                      <a:r>
                        <a:rPr kumimoji="0" lang="en-US" sz="1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BG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0"/>
                        <a:ea typeface="ヒラギノ角ゴ Pro W3" charset="0"/>
                        <a:cs typeface="ヒラギノ角ゴ Pro W3" charset="0"/>
                        <a:sym typeface="ヒラギノ角ゴ Pro W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Sensitivity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BR upper limit (obtained)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5×10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0.5</a:t>
                      </a:r>
                      <a:endParaRPr kumimoji="0" lang="en-US" sz="1400" b="0" i="0" u="none" strike="noStrike" cap="none" normalizeH="0" baseline="32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0"/>
                        <a:ea typeface="ヒラギノ角ゴ Pro W3" charset="0"/>
                        <a:cs typeface="ヒラギノ角ゴ Pro W3" charset="0"/>
                        <a:sym typeface="ヒラギノ角ゴ Pro W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1.3×10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2.8×10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2.3×10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6.6×10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4.0×10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0.9 </a:t>
                      </a:r>
                      <a:endParaRPr kumimoji="0" lang="en-US" sz="1400" b="0" i="0" u="none" strike="noStrike" cap="none" normalizeH="0" baseline="32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0"/>
                        <a:ea typeface="ヒラギノ角ゴ Pro W3" charset="0"/>
                        <a:cs typeface="ヒラギノ角ゴ Pro W3" charset="0"/>
                        <a:sym typeface="ヒラギノ角ゴ Pro W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1.3×10</a:t>
                      </a:r>
                      <a:r>
                        <a:rPr kumimoji="0" lang="en-US" sz="1400" b="0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3.8×10</a:t>
                      </a:r>
                      <a:r>
                        <a:rPr kumimoji="0" lang="en-US" sz="14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0.5</a:t>
                      </a:r>
                      <a:endParaRPr kumimoji="0" lang="en-US" sz="1400" b="0" i="0" u="none" strike="noStrike" cap="none" normalizeH="0" baseline="32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 W3" charset="0"/>
                        <a:ea typeface="ヒラギノ角ゴ Pro W3" charset="0"/>
                        <a:cs typeface="ヒラギノ角ゴ Pro W3" charset="0"/>
                        <a:sym typeface="ヒラギノ角ゴ Pro W3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1.0×10</a:t>
                      </a:r>
                      <a:r>
                        <a:rPr kumimoji="0" lang="en-US" sz="14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 W3" charset="0"/>
                          <a:ea typeface="ヒラギノ角ゴ Pro W3" charset="0"/>
                          <a:cs typeface="ヒラギノ角ゴ Pro W3" charset="0"/>
                          <a:sym typeface="ヒラギノ角ゴ Pro W3" charset="0"/>
                        </a:rPr>
                        <a:t>-</a:t>
                      </a:r>
                    </a:p>
                  </a:txBody>
                  <a:tcPr marL="35719" marR="35719" marT="35719" marB="35719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44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>
          <a:xfrm>
            <a:off x="1357290" y="214290"/>
            <a:ext cx="6090047" cy="1000132"/>
          </a:xfrm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sz="3600" dirty="0" smtClean="0"/>
              <a:t>2009 Expected Sensitivity</a:t>
            </a:r>
            <a:endParaRPr lang="en-US" sz="3600" dirty="0" smtClean="0"/>
          </a:p>
        </p:txBody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85720" y="1500174"/>
            <a:ext cx="8715436" cy="4786313"/>
          </a:xfrm>
          <a:noFill/>
          <a:ln w="12700">
            <a:miter lim="800000"/>
            <a:headEnd/>
            <a:tailEnd/>
          </a:ln>
        </p:spPr>
        <p:txBody>
          <a:bodyPr vert="horz" wrap="square" lIns="64291" tIns="32146" rIns="0" bIns="3214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Blip>
                <a:blip r:embed="rId2"/>
              </a:buBlip>
              <a:tabLst>
                <a:tab pos="937584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Estimate by means of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toy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MC simulation/Feldman-Cousins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Updated resolutions and data statistics in table</a:t>
            </a: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1900" baseline="-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analysis window estimated by scaling N</a:t>
            </a:r>
            <a:r>
              <a:rPr lang="en-US" sz="1900" baseline="-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analysis window in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2008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little narrower analysis window (signal efficiency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 0.95)</a:t>
            </a: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19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1900" baseline="-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BG</a:t>
            </a:r>
            <a:r>
              <a:rPr lang="en-US" sz="19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expected in analysis window: </a:t>
            </a:r>
            <a:r>
              <a:rPr lang="en-US" sz="19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435</a:t>
            </a:r>
            <a:endParaRPr lang="en-US" sz="19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Blip>
                <a:blip r:embed="rId2"/>
              </a:buBlip>
              <a:tabLst>
                <a:tab pos="937584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2400" baseline="-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(old) 90% signal box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1.1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ヒラギノ角ゴ ProN W6" charset="0"/>
              <a:cs typeface="ヒラギノ角ゴ ProN W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Blip>
                <a:blip r:embed="rId2"/>
              </a:buBlip>
              <a:tabLst>
                <a:tab pos="937584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2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Average </a:t>
            </a:r>
            <a:r>
              <a:rPr lang="en-US" sz="2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2200" baseline="-6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signal</a:t>
            </a:r>
            <a:r>
              <a:rPr lang="en-US" sz="2200" baseline="-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upper limit: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6.9</a:t>
            </a:r>
            <a:endParaRPr lang="en-US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2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Average BR upper limit: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6.6×10</a:t>
            </a:r>
            <a:r>
              <a:rPr lang="en-US" sz="2200" b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-12</a:t>
            </a:r>
            <a:endParaRPr lang="en-US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2">
              <a:spcBef>
                <a:spcPts val="492"/>
              </a:spcBef>
              <a:tabLst>
                <a:tab pos="937584" algn="l"/>
              </a:tabLst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6.9 × (2.0 × 10</a:t>
            </a:r>
            <a:r>
              <a:rPr lang="en-US" sz="2200" baseline="3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-12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)/2.2/0.95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45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2285984" y="5857892"/>
            <a:ext cx="1285884" cy="500066"/>
          </a:xfrm>
          <a:prstGeom prst="round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arrotondato 8"/>
          <p:cNvSpPr/>
          <p:nvPr/>
        </p:nvSpPr>
        <p:spPr>
          <a:xfrm>
            <a:off x="3786182" y="5857892"/>
            <a:ext cx="500066" cy="428628"/>
          </a:xfrm>
          <a:prstGeom prst="round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ttore 2 10"/>
          <p:cNvCxnSpPr/>
          <p:nvPr/>
        </p:nvCxnSpPr>
        <p:spPr>
          <a:xfrm rot="10800000" flipV="1">
            <a:off x="3357554" y="4357694"/>
            <a:ext cx="2714644" cy="1500198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 flipV="1">
            <a:off x="4286248" y="5786454"/>
            <a:ext cx="2000264" cy="142876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143636" y="4000504"/>
            <a:ext cx="2356735" cy="646331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2008 sensitivity in </a:t>
            </a:r>
          </a:p>
          <a:p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nalysis window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215074" y="5429264"/>
            <a:ext cx="2611612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Improvement in data </a:t>
            </a:r>
          </a:p>
          <a:p>
            <a:r>
              <a:rPr lang="en-GB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statistics </a:t>
            </a:r>
            <a:r>
              <a:rPr lang="en-GB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wrt</a:t>
            </a:r>
            <a:r>
              <a:rPr lang="en-GB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2008</a:t>
            </a:r>
            <a:endParaRPr lang="en-GB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>
            <p:ph type="title"/>
          </p:nvPr>
        </p:nvSpPr>
        <p:spPr>
          <a:xfrm>
            <a:off x="857224" y="142852"/>
            <a:ext cx="7375944" cy="785818"/>
          </a:xfrm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sz="2800" dirty="0" smtClean="0"/>
              <a:t>Expected Sensitivity </a:t>
            </a:r>
            <a:r>
              <a:rPr lang="en-US" sz="2800" dirty="0" smtClean="0"/>
              <a:t>for </a:t>
            </a:r>
            <a:r>
              <a:rPr lang="en-US" sz="2800" dirty="0" smtClean="0"/>
              <a:t>2010 </a:t>
            </a:r>
            <a:r>
              <a:rPr lang="en-US" sz="2800" dirty="0" smtClean="0"/>
              <a:t>or later</a:t>
            </a:r>
          </a:p>
        </p:txBody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42844" y="928670"/>
            <a:ext cx="8858312" cy="5715000"/>
          </a:xfrm>
          <a:noFill/>
          <a:ln w="12700">
            <a:miter lim="800000"/>
            <a:headEnd/>
            <a:tailEnd/>
          </a:ln>
        </p:spPr>
        <p:txBody>
          <a:bodyPr vert="horz" wrap="square" lIns="64291" tIns="32146" rIns="0" bIns="32146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buBlip>
                <a:blip r:embed="rId2"/>
              </a:buBlip>
              <a:tabLst>
                <a:tab pos="937584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Estimate by means of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Poisson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statistics/Feldman-Cousins 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Updated resolutions and data statistics in table</a:t>
            </a: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2000" baseline="-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signal box is estimated by the PDF probability ratio.</a:t>
            </a: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Asymmetric 90%-efficiency signal box to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optimize S/N </a:t>
            </a:r>
          </a:p>
          <a:p>
            <a:pPr lvl="1"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(same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efficiency but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less BG)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Blip>
                <a:blip r:embed="rId2"/>
              </a:buBlip>
              <a:tabLst>
                <a:tab pos="937584" algn="l"/>
              </a:tabLst>
            </a:pPr>
            <a:r>
              <a:rPr lang="en-US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Results</a:t>
            </a: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2010 (stat. ratio to 2008: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11.4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2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S.E.S.: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4.0 × 10</a:t>
            </a:r>
            <a:r>
              <a:rPr lang="en-US" sz="2000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-13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2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2000" baseline="-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0.9</a:t>
            </a:r>
          </a:p>
          <a:p>
            <a:pPr lvl="2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UL: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4.0 × 10</a:t>
            </a:r>
            <a:r>
              <a:rPr lang="en-US" sz="2000" baseline="3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-13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× 3.2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1.3 × 10</a:t>
            </a:r>
            <a:r>
              <a:rPr lang="en-US" sz="2000" b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-12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spcBef>
                <a:spcPts val="492"/>
              </a:spcBef>
              <a:tabLst>
                <a:tab pos="937584" algn="l"/>
              </a:tabLs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2010 + 2011 + 2012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stat. ratio to 2008: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11.4 + 13.4 + 13.4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ヒラギノ角ゴ ProN W6" charset="0"/>
              <a:cs typeface="ヒラギノ角ゴ ProN W6" charset="0"/>
            </a:endParaRPr>
          </a:p>
          <a:p>
            <a:pPr lvl="2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S.E.S.: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1.2 × 10</a:t>
            </a:r>
            <a:r>
              <a:rPr lang="en-US" sz="2000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-13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2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2000" baseline="-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3.0</a:t>
            </a:r>
          </a:p>
          <a:p>
            <a:pPr lvl="2">
              <a:spcBef>
                <a:spcPts val="492"/>
              </a:spcBef>
              <a:tabLst>
                <a:tab pos="937584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UL: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1.2 × 10</a:t>
            </a:r>
            <a:r>
              <a:rPr lang="en-US" sz="2000" baseline="3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-13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× 4.41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5.3 × 10</a:t>
            </a:r>
            <a:r>
              <a:rPr lang="en-US" sz="2000" b="1" baseline="3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-13</a:t>
            </a:r>
            <a:endParaRPr lang="en-US" sz="2000" b="1" baseline="3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 l="3741" t="5614" r="4935" b="4561"/>
          <a:stretch>
            <a:fillRect/>
          </a:stretch>
        </p:blipFill>
        <p:spPr bwMode="auto">
          <a:xfrm>
            <a:off x="5857884" y="2428868"/>
            <a:ext cx="2643206" cy="22860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46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2857500"/>
            <a:ext cx="7215238" cy="1143000"/>
          </a:xfrm>
        </p:spPr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47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31E7-0216-4FA3-8A1F-A94CBF644182}" type="slidenum">
              <a:rPr lang="en-GB"/>
              <a:pPr/>
              <a:t>48</a:t>
            </a:fld>
            <a:endParaRPr lang="en-GB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cuts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0488" y="1828800"/>
            <a:ext cx="8839200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Track quality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cuts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(minimum number of hits and chambers, good chi2 for fit …);</a:t>
            </a:r>
          </a:p>
          <a:p>
            <a:pPr>
              <a:buFontTx/>
              <a:buBlip>
                <a:blip r:embed="rId2"/>
              </a:buBlip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Selection of 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track with best pattern recognition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Blip>
                <a:blip r:embed="rId2"/>
              </a:buBlip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Track timing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determined by 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position matching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between DCH and TC; </a:t>
            </a:r>
          </a:p>
          <a:p>
            <a:pPr>
              <a:buFontTx/>
              <a:buBlip>
                <a:blip r:embed="rId2"/>
              </a:buBlip>
            </a:pP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Elliptical cuts on target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beam spot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at COBRA centre. </a:t>
            </a:r>
          </a:p>
          <a:p>
            <a:pPr>
              <a:spcBef>
                <a:spcPct val="20000"/>
              </a:spcBef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(Already used to evaluate normalization factor by means of Michel positron events)</a:t>
            </a:r>
          </a:p>
          <a:p>
            <a:pPr>
              <a:spcBef>
                <a:spcPct val="20000"/>
              </a:spcBef>
            </a:pP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GB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Cosmic ray rejection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based on front/back charge ratio on the 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LXe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calorimeter; </a:t>
            </a:r>
          </a:p>
          <a:p>
            <a:pPr>
              <a:buFontTx/>
              <a:buBlip>
                <a:blip r:embed="rId3"/>
              </a:buBlip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Fiducial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volume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cut for photons;</a:t>
            </a:r>
          </a:p>
          <a:p>
            <a:pPr>
              <a:buFontTx/>
              <a:buBlip>
                <a:blip r:embed="rId3"/>
              </a:buBlip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Pile-up identification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the 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LXe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calorimeter and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photon energy correction;</a:t>
            </a:r>
          </a:p>
          <a:p>
            <a:pPr>
              <a:buFontTx/>
              <a:buBlip>
                <a:blip r:embed="rId3"/>
              </a:buBlip>
            </a:pP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Collinearity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cut on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photon-positron relative angle;</a:t>
            </a:r>
          </a:p>
          <a:p>
            <a:pPr>
              <a:buFontTx/>
              <a:buBlip>
                <a:blip r:embed="rId3"/>
              </a:buBlip>
            </a:pP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50 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MeV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&lt; 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1600" b="1" baseline="-25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&lt; 56 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MeV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Blip>
                <a:blip r:embed="rId3"/>
              </a:buBlip>
            </a:pP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46 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MeV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&lt; 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1600" b="1" baseline="-25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&lt; 60 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MeV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</a:t>
            </a:r>
          </a:p>
          <a:p>
            <a:pPr>
              <a:buFontTx/>
              <a:buBlip>
                <a:blip r:embed="rId3"/>
              </a:buBlip>
            </a:pP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|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 sz="1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GB" sz="1600" b="1" baseline="-25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sz="1600" b="1" i="1" baseline="-25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| &lt; 1 ns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</a:t>
            </a:r>
          </a:p>
          <a:p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Multiple algorithms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 independent digitizers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 photon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energy/timing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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checks !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6525" y="1412875"/>
            <a:ext cx="105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Positron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6525" y="3352800"/>
            <a:ext cx="4505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Photon and photon-positron correlation</a:t>
            </a:r>
            <a:endParaRPr lang="en-GB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06A4-5A13-436C-92F8-C9714772874B}" type="slidenum">
              <a:rPr lang="en-GB"/>
              <a:pPr/>
              <a:t>49</a:t>
            </a:fld>
            <a:endParaRPr lang="en-GB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3-D </a:t>
            </a:r>
            <a:r>
              <a:rPr lang="en-GB" dirty="0"/>
              <a:t>view of a MEG event</a:t>
            </a:r>
          </a:p>
        </p:txBody>
      </p:sp>
      <p:pic>
        <p:nvPicPr>
          <p:cNvPr id="25603" name="Picture 3" descr="400px-MEGEVE3D_Aug09_AirView001"/>
          <p:cNvPicPr>
            <a:picLocks noChangeAspect="1" noChangeArrowheads="1"/>
          </p:cNvPicPr>
          <p:nvPr/>
        </p:nvPicPr>
        <p:blipFill>
          <a:blip r:embed="rId2" cstate="print"/>
          <a:srcRect r="-1080" b="2591"/>
          <a:stretch>
            <a:fillRect/>
          </a:stretch>
        </p:blipFill>
        <p:spPr bwMode="auto">
          <a:xfrm>
            <a:off x="2057400" y="1600200"/>
            <a:ext cx="4589463" cy="46101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2976563"/>
            <a:ext cx="1793875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Positron Track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505200" y="3810000"/>
            <a:ext cx="914400" cy="9144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705600" y="4267200"/>
            <a:ext cx="1562100" cy="366713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Hits on DCH</a:t>
            </a:r>
          </a:p>
        </p:txBody>
      </p:sp>
      <p:sp>
        <p:nvSpPr>
          <p:cNvPr id="25607" name="Oval 7"/>
          <p:cNvSpPr>
            <a:spLocks noChangeAspect="1" noChangeArrowheads="1"/>
          </p:cNvSpPr>
          <p:nvPr/>
        </p:nvSpPr>
        <p:spPr bwMode="auto">
          <a:xfrm>
            <a:off x="3276600" y="4495800"/>
            <a:ext cx="639763" cy="6397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629400" y="5638800"/>
            <a:ext cx="1379538" cy="366713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Hits on TC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371600" y="3429000"/>
            <a:ext cx="1981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 flipV="1">
            <a:off x="3886200" y="4953000"/>
            <a:ext cx="2514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4419600" y="42672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4343400" y="2057400"/>
            <a:ext cx="1828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867400" y="1600200"/>
            <a:ext cx="22034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Photon Trajectory</a:t>
            </a:r>
          </a:p>
        </p:txBody>
      </p:sp>
      <p:sp>
        <p:nvSpPr>
          <p:cNvPr id="25614" name="Oval 14"/>
          <p:cNvSpPr>
            <a:spLocks noChangeAspect="1" noChangeArrowheads="1"/>
          </p:cNvSpPr>
          <p:nvPr/>
        </p:nvSpPr>
        <p:spPr bwMode="auto">
          <a:xfrm>
            <a:off x="4724400" y="3276600"/>
            <a:ext cx="731838" cy="7318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5562600" y="3352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613525" y="3089275"/>
            <a:ext cx="1471613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Hits in XEC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7" grpId="0" animBg="1"/>
      <p:bldP spid="256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E524-C79E-48F0-A7DD-B2B9FE995A86}" type="slidenum">
              <a:rPr lang="en-GB"/>
              <a:pPr/>
              <a:t>5</a:t>
            </a:fld>
            <a:endParaRPr lang="en-GB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Pre-selection/blinding windows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 cstate="print"/>
          <a:srcRect l="8543" t="3632" r="10907" b="3746"/>
          <a:stretch>
            <a:fillRect/>
          </a:stretch>
        </p:blipFill>
        <p:spPr bwMode="auto">
          <a:xfrm>
            <a:off x="2525713" y="1447800"/>
            <a:ext cx="5029200" cy="3886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73713" y="4929188"/>
            <a:ext cx="324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 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Open files: 16 % events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659313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835650" y="1524000"/>
            <a:ext cx="8223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430713" y="1600200"/>
            <a:ext cx="26558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860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Pre-selection process repeated several times with improving calibrations and 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algorithms.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Final blinding box: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 1 ns around zero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 </a:t>
            </a:r>
            <a:r>
              <a:rPr lang="en-US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(timing offset subtracted)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1965325"/>
            <a:ext cx="2889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Plane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(E</a:t>
            </a:r>
            <a:r>
              <a:rPr lang="en-GB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t) 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</a:t>
            </a:r>
          </a:p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pre-selection + </a:t>
            </a:r>
          </a:p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reconstructed track </a:t>
            </a:r>
          </a:p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associated TC hit 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010400" y="21336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 </a:t>
            </a: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Blinded files: </a:t>
            </a:r>
          </a:p>
          <a:p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0.2 %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B4BC-CB00-4A8B-9C27-9C1D46DE35E5}" type="slidenum">
              <a:rPr lang="en-GB"/>
              <a:pPr/>
              <a:t>50</a:t>
            </a:fld>
            <a:endParaRPr lang="en-GB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62800" cy="1143000"/>
          </a:xfrm>
        </p:spPr>
        <p:txBody>
          <a:bodyPr/>
          <a:lstStyle/>
          <a:p>
            <a:r>
              <a:rPr lang="en-GB" sz="3600"/>
              <a:t>Events in signal region vs pdf’s </a:t>
            </a:r>
          </a:p>
        </p:txBody>
      </p:sp>
      <p:pic>
        <p:nvPicPr>
          <p:cNvPr id="27651" name="Picture 3" descr="pdfepos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1600200"/>
            <a:ext cx="4606925" cy="3124200"/>
          </a:xfrm>
          <a:prstGeom prst="rect">
            <a:avLst/>
          </a:prstGeom>
          <a:noFill/>
        </p:spPr>
      </p:pic>
      <p:pic>
        <p:nvPicPr>
          <p:cNvPr id="27652" name="Picture 4" descr="pdfeg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075" y="1598613"/>
            <a:ext cx="4606925" cy="3124200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7475" y="4918075"/>
            <a:ext cx="879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Distributions normalized to the total number of events     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Black: real events</a:t>
            </a:r>
          </a:p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                                      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Red</a:t>
            </a: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signal pdf</a:t>
            </a:r>
          </a:p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                                      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Blue</a:t>
            </a:r>
            <a:r>
              <a: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RD pdf</a:t>
            </a:r>
          </a:p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                                       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Green</a:t>
            </a:r>
            <a:r>
              <a:rPr lang="en-GB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accidental pdf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981200" y="2057400"/>
            <a:ext cx="1527175" cy="3048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Positron Energy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172200" y="2133600"/>
            <a:ext cx="1438275" cy="3048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Gamma Energy</a:t>
            </a:r>
          </a:p>
        </p:txBody>
      </p:sp>
      <p:pic>
        <p:nvPicPr>
          <p:cNvPr id="27661" name="Picture 13" descr="relangco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4606925" cy="3124200"/>
          </a:xfrm>
          <a:prstGeom prst="rect">
            <a:avLst/>
          </a:prstGeom>
          <a:noFill/>
        </p:spPr>
      </p:pic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676400" y="3657600"/>
            <a:ext cx="2082800" cy="3048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Gamma Positron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706-CAE4-457E-92EB-EDCBEAD449C2}" type="slidenum">
              <a:rPr lang="en-GB"/>
              <a:pPr/>
              <a:t>51</a:t>
            </a:fld>
            <a:endParaRPr lang="en-GB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91400" cy="990600"/>
          </a:xfrm>
        </p:spPr>
        <p:txBody>
          <a:bodyPr/>
          <a:lstStyle/>
          <a:p>
            <a:r>
              <a:rPr lang="en-GB"/>
              <a:t>Systematic Effects 1)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t="1593" b="-2664"/>
          <a:stretch>
            <a:fillRect/>
          </a:stretch>
        </p:blipFill>
        <p:spPr bwMode="auto">
          <a:xfrm>
            <a:off x="1077913" y="1371600"/>
            <a:ext cx="63436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86200" y="342900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%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239000" y="342900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%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010400" y="5638800"/>
            <a:ext cx="715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psec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0" y="5638800"/>
            <a:ext cx="715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psec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4450" y="2085975"/>
            <a:ext cx="1341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GB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</a:t>
            </a:r>
          </a:p>
          <a:p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(90 % C.L.)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4450" y="4519613"/>
            <a:ext cx="1341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GB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</a:t>
            </a:r>
          </a:p>
          <a:p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(90 % C.L.)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029450" y="2009775"/>
            <a:ext cx="1962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Analysis repeated  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by changing one 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parameter at a 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time and building 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pdfs.  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90488" y="2895600"/>
            <a:ext cx="1622425" cy="825500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0.6 % error </a:t>
            </a:r>
          </a:p>
          <a:p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 E</a:t>
            </a:r>
            <a:r>
              <a:rPr lang="en-GB" sz="1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scale 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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D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N</a:t>
            </a:r>
            <a:r>
              <a:rPr lang="en-GB" sz="1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Sig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= 0.6 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676400" y="21336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en-GB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953000" y="2133600"/>
            <a:ext cx="68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(E</a:t>
            </a:r>
            <a:r>
              <a:rPr lang="en-GB" b="1" baseline="-25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)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524000" y="45720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)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876800" y="45720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endParaRPr lang="en-GB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E03F-96DE-44D1-B786-74F02F0F0EF6}" type="slidenum">
              <a:rPr lang="en-GB"/>
              <a:pPr/>
              <a:t>52</a:t>
            </a:fld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Systematic Effects 2)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12703" t="12518" r="9880" b="8221"/>
          <a:stretch>
            <a:fillRect/>
          </a:stretch>
        </p:blipFill>
        <p:spPr bwMode="auto">
          <a:xfrm>
            <a:off x="149225" y="1527175"/>
            <a:ext cx="48815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 l="22145" t="8513" r="5984" b="7094"/>
          <a:stretch>
            <a:fillRect/>
          </a:stretch>
        </p:blipFill>
        <p:spPr bwMode="auto">
          <a:xfrm>
            <a:off x="4573588" y="2743200"/>
            <a:ext cx="45704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3836988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GB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f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GB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GB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q</a:t>
            </a:r>
            <a:r>
              <a:rPr lang="en-GB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(10 mrad, 18 mrad) x X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4246563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Assuming 10% error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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D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N</a:t>
            </a:r>
            <a:r>
              <a:rPr lang="en-GB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Sig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= 0.35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562600" y="15240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Positron angular resolution</a:t>
            </a:r>
            <a:endParaRPr lang="en-GB" sz="2000" b="1" baseline="3000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800600" y="17526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066800" y="5181600"/>
            <a:ext cx="286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Positron Energy Scale</a:t>
            </a:r>
            <a:endParaRPr lang="en-GB" sz="2000" b="1" baseline="3000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362200" y="5791200"/>
            <a:ext cx="3322638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300 keV error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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 pitchFamily="18" charset="2"/>
              </a:rPr>
              <a:t>D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N</a:t>
            </a:r>
            <a:r>
              <a:rPr lang="en-GB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Sig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itchFamily="18" charset="2"/>
              </a:rPr>
              <a:t>  1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3886200" y="4953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Timing </a:t>
            </a:r>
            <a:r>
              <a:rPr lang="it-IT" dirty="0" err="1" smtClean="0"/>
              <a:t>Counter</a:t>
            </a:r>
            <a:r>
              <a:rPr lang="it-IT" dirty="0" smtClean="0"/>
              <a:t> </a:t>
            </a:r>
            <a:r>
              <a:rPr lang="it-IT" dirty="0" err="1" smtClean="0"/>
              <a:t>cnt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53</a:t>
            </a:fld>
            <a:endParaRPr lang="it-IT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691" t="27325" r="4007" b="8139"/>
          <a:stretch>
            <a:fillRect/>
          </a:stretch>
        </p:blipFill>
        <p:spPr bwMode="auto">
          <a:xfrm>
            <a:off x="0" y="1428736"/>
            <a:ext cx="74295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 l="19481" t="28481" r="8008" b="5063"/>
          <a:stretch>
            <a:fillRect/>
          </a:stretch>
        </p:blipFill>
        <p:spPr bwMode="auto">
          <a:xfrm>
            <a:off x="785786" y="4000504"/>
            <a:ext cx="384771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143768" y="2714620"/>
            <a:ext cx="1784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it-IT" sz="1600" b="1" baseline="-25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it-IT" sz="1600" b="1" baseline="-25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distribution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obtained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it-IT" sz="1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Dalitz</a:t>
            </a:r>
            <a:r>
              <a:rPr lang="it-IT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sample.</a:t>
            </a:r>
            <a:endParaRPr lang="it-IT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285984" y="335756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</a:t>
            </a:r>
            <a:r>
              <a:rPr lang="it-IT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 (</a:t>
            </a:r>
            <a:r>
              <a:rPr lang="it-IT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ns</a:t>
            </a:r>
            <a:r>
              <a:rPr lang="it-IT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t-IT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00760" y="335756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</a:t>
            </a:r>
            <a:r>
              <a:rPr lang="it-IT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 (</a:t>
            </a:r>
            <a:r>
              <a:rPr lang="it-IT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ns</a:t>
            </a:r>
            <a:r>
              <a:rPr lang="it-IT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t-IT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1472" y="5143512"/>
            <a:ext cx="3696846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Blue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2009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Red: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2008 (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final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reprocessing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72066" y="4572008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Check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Boron</a:t>
            </a:r>
            <a:r>
              <a:rPr lang="it-IT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sample</a:t>
            </a:r>
            <a:endParaRPr lang="it-IT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Xenon</a:t>
            </a:r>
            <a:r>
              <a:rPr lang="it-IT" dirty="0" smtClean="0"/>
              <a:t> </a:t>
            </a:r>
            <a:r>
              <a:rPr lang="it-IT" dirty="0" err="1" smtClean="0"/>
              <a:t>Calorimeter</a:t>
            </a:r>
            <a:r>
              <a:rPr lang="it-IT" dirty="0" smtClean="0"/>
              <a:t> </a:t>
            </a:r>
            <a:r>
              <a:rPr lang="it-IT" dirty="0" err="1" smtClean="0"/>
              <a:t>cnt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Timing </a:t>
            </a:r>
            <a:r>
              <a:rPr lang="it-IT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endParaRPr lang="it-IT" sz="3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it-IT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Intrinsic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timing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good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it-IT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 45 ps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Electronic +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analysis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contribution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to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LXe-TC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</a:t>
            </a:r>
          </a:p>
          <a:p>
            <a:pPr>
              <a:buNone/>
            </a:pP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  timing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resolution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measured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by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using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a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split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pulse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</a:p>
          <a:p>
            <a:pPr>
              <a:buNone/>
            </a:pP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  </a:t>
            </a:r>
            <a:r>
              <a:rPr lang="it-IT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Sigma  (105 ÷ 120) ps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,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dominated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by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</a:p>
          <a:p>
            <a:pPr>
              <a:buNone/>
            </a:pPr>
            <a:r>
              <a:rPr lang="it-IT" sz="3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  </a:t>
            </a:r>
            <a:r>
              <a:rPr lang="it-IT" sz="3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inter-board</a:t>
            </a:r>
            <a:r>
              <a:rPr lang="it-IT" sz="3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synchronization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Lower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contributions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from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smoothing</a:t>
            </a:r>
            <a:r>
              <a:rPr lang="it-IT" sz="3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</a:p>
          <a:p>
            <a:pPr>
              <a:buNone/>
            </a:pPr>
            <a:r>
              <a:rPr lang="it-IT" sz="3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  </a:t>
            </a:r>
            <a:r>
              <a:rPr lang="it-IT" sz="3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functions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(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different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for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DRS2 and DRS4) and </a:t>
            </a:r>
          </a:p>
          <a:p>
            <a:pPr>
              <a:buNone/>
            </a:pP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   </a:t>
            </a:r>
            <a:r>
              <a:rPr lang="it-IT" sz="3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same</a:t>
            </a:r>
            <a:r>
              <a:rPr lang="it-IT" sz="3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board</a:t>
            </a:r>
            <a:r>
              <a:rPr lang="it-IT" sz="3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 </a:t>
            </a:r>
            <a:r>
              <a:rPr lang="it-IT" sz="3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synchronization</a:t>
            </a:r>
            <a:r>
              <a:rPr lang="it-IT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.</a:t>
            </a:r>
            <a:r>
              <a:rPr lang="it-IT" dirty="0" smtClean="0">
                <a:sym typeface="Symbol"/>
              </a:rPr>
              <a:t>  </a:t>
            </a:r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54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>
          <a:xfrm>
            <a:off x="1357290" y="142852"/>
            <a:ext cx="6072230" cy="714380"/>
          </a:xfrm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sz="3600" dirty="0" smtClean="0"/>
              <a:t>Comments </a:t>
            </a:r>
          </a:p>
        </p:txBody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85720" y="1000108"/>
            <a:ext cx="8643998" cy="5357850"/>
          </a:xfrm>
          <a:noFill/>
          <a:ln w="12700">
            <a:miter lim="800000"/>
            <a:headEnd/>
            <a:tailEnd/>
          </a:ln>
        </p:spPr>
        <p:txBody>
          <a:bodyPr vert="horz" wrap="square" lIns="64291" tIns="32146" rIns="0" bIns="32146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Gamma energy 1.5% (2010)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resolution measured at the best position in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2009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Gamma timing  68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ps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(2010):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 measured at CEX in Dec.2008. Better 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than resolution quoted for run2008 (80ps) due to light yield improvement.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timing &lt;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125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ps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(2008/2009)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: 148(e-γ)⊖80(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Xe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), including DRS effect partially.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 timing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ps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(2010)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pple Symbols" charset="0"/>
                <a:cs typeface="Apple Symbols" charset="0"/>
              </a:rPr>
              <a:t>: 70(TC) ⊕ 60ps (path length, MC)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Positron-Gamma timing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120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ps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(2010)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pple Symbols" charset="0"/>
                <a:cs typeface="Apple Symbols" charset="0"/>
              </a:rPr>
              <a:t>: 70ps (TC) ⊕ 60ps (path length, MC) ⊕ 68ps (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pple Symbols" charset="0"/>
                <a:cs typeface="Apple Symbols" charset="0"/>
              </a:rPr>
              <a:t>Xe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pple Symbols" charset="0"/>
                <a:cs typeface="Apple Symbols" charset="0"/>
              </a:rPr>
              <a:t>). 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pple Symbols" charset="0"/>
              <a:cs typeface="Apple Symbols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pple Symbols" charset="0"/>
                <a:cs typeface="Apple Symbols" charset="0"/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pple Symbols" charset="0"/>
                <a:cs typeface="Apple Symbols" charset="0"/>
              </a:rPr>
              <a:t>     No contribution from DRS.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 momentum 1.6% (2008)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average over core and 2 tails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 momentum 0.85% (2009)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single Gaussian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 momentum 0.7% (2010)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single Gaussian</a:t>
            </a:r>
          </a:p>
          <a:p>
            <a:pPr>
              <a:spcBef>
                <a:spcPct val="0"/>
              </a:spcBef>
              <a:buNone/>
              <a:tabLst>
                <a:tab pos="937584" algn="l"/>
              </a:tabLst>
            </a:pPr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Lucida Grande" charset="0"/>
              <a:cs typeface="Lucida Grande" charset="0"/>
            </a:endParaRPr>
          </a:p>
          <a:p>
            <a:pPr>
              <a:spcBef>
                <a:spcPct val="0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Positron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angle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8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mrad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(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Lucida Grande" charset="0"/>
                <a:cs typeface="Lucida Grande" charset="0"/>
              </a:rPr>
              <a:t>f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), 11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mrad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(θ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) (2009)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: resolution measured in MC by two-turns 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Lucida Grande" charset="0"/>
              <a:cs typeface="Lucida Grande" charset="0"/>
            </a:endParaRPr>
          </a:p>
          <a:p>
            <a:pPr>
              <a:spcBef>
                <a:spcPct val="0"/>
              </a:spcBef>
              <a:buNone/>
              <a:tabLst>
                <a:tab pos="937584" algn="l"/>
              </a:tabLst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     track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method 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Positron angle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8mrad(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Lucida Grande" charset="0"/>
                <a:cs typeface="Lucida Grande" charset="0"/>
              </a:rPr>
              <a:t>f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),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Lucida Grande" charset="0"/>
                <a:cs typeface="Lucida Grande" charset="0"/>
              </a:rPr>
              <a:t>8mrad(θ) (2010)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resolution measured in MC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Positron efficiency 40% (2009/2010)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measured in 2009 with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trg22</a:t>
            </a:r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ヒラギノ角ゴ ProN W6" charset="0"/>
              <a:cs typeface="ヒラギノ角ゴ ProN W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decay point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2.2mm(R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3.1mm(Z) (2009):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 measured by two-turns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track 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method 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Muon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decay point 1.4mm(R), 2.5mm(Z) (2010):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resolution measured in MC by two-turns 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track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method 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DAQ time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(real) days for the MEG trigger DAQ time (Peter’s estimation)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1900" b="1" baseline="-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BG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90% signal box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(2008/2009)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recalculated with NEW asymmetric signal box.</a:t>
            </a:r>
          </a:p>
          <a:p>
            <a:pPr>
              <a:spcBef>
                <a:spcPts val="492"/>
              </a:spcBef>
              <a:buNone/>
              <a:tabLst>
                <a:tab pos="937584" algn="l"/>
              </a:tabLst>
            </a:pPr>
            <a:endParaRPr lang="en-US" sz="1800" dirty="0" smtClean="0">
              <a:latin typeface="Comic Sans MS" pitchFamily="66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A5D-9BCE-4DAA-9C21-A63D49DF7133}" type="slidenum">
              <a:rPr lang="it-IT" smtClean="0"/>
              <a:pPr/>
              <a:t>55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Fabrizio Cei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7E36-3048-4766-8962-E5AC8E12C081}" type="slidenum">
              <a:rPr lang="en-GB"/>
              <a:pPr/>
              <a:t>6</a:t>
            </a:fld>
            <a:endParaRPr lang="en-GB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419600"/>
            <a:ext cx="8610600" cy="1066800"/>
          </a:xfrm>
        </p:spPr>
        <p:txBody>
          <a:bodyPr>
            <a:noAutofit/>
          </a:bodyPr>
          <a:lstStyle/>
          <a:p>
            <a:pPr marL="431800" indent="-431800">
              <a:lnSpc>
                <a:spcPct val="90000"/>
              </a:lnSpc>
              <a:buFontTx/>
              <a:buNone/>
              <a:tabLst>
                <a:tab pos="1028700" algn="l"/>
              </a:tabLst>
            </a:pPr>
            <a:r>
              <a:rPr lang="en-US" sz="1800" i="1" dirty="0" err="1">
                <a:latin typeface="Book Antiqua" pitchFamily="18" charset="0"/>
              </a:rPr>
              <a:t>f</a:t>
            </a:r>
            <a:r>
              <a:rPr lang="en-US" sz="1800" i="1" baseline="-25000" dirty="0" err="1">
                <a:latin typeface="Book Antiqua" pitchFamily="18" charset="0"/>
              </a:rPr>
              <a:t>S</a:t>
            </a:r>
            <a:r>
              <a:rPr lang="en-US" sz="1800" i="1" dirty="0">
                <a:latin typeface="Book Antiqua" pitchFamily="18" charset="0"/>
              </a:rPr>
              <a:t>/</a:t>
            </a:r>
            <a:r>
              <a:rPr lang="en-US" sz="1800" i="1" dirty="0" err="1">
                <a:latin typeface="Book Antiqua" pitchFamily="18" charset="0"/>
              </a:rPr>
              <a:t>f</a:t>
            </a:r>
            <a:r>
              <a:rPr lang="en-US" sz="1800" i="1" baseline="-25000" dirty="0" err="1">
                <a:latin typeface="Book Antiqua" pitchFamily="18" charset="0"/>
              </a:rPr>
              <a:t>M</a:t>
            </a:r>
            <a:r>
              <a:rPr lang="en-US" sz="1800" i="1" baseline="-25000" dirty="0">
                <a:latin typeface="Book Antiqua" pitchFamily="18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obtained by generating and reconstructing large samples of </a:t>
            </a:r>
            <a:endParaRPr lang="en-US" sz="18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31800" indent="-431800">
              <a:lnSpc>
                <a:spcPct val="90000"/>
              </a:lnSpc>
              <a:buFontTx/>
              <a:buNone/>
              <a:tabLst>
                <a:tab pos="1028700" algn="l"/>
              </a:tabLst>
            </a:pPr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MC 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events </a:t>
            </a:r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signal and </a:t>
            </a:r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Michel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in various configurations to take </a:t>
            </a:r>
            <a:endParaRPr lang="en-US" sz="18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31800" indent="-431800">
              <a:lnSpc>
                <a:spcPct val="90000"/>
              </a:lnSpc>
              <a:buFontTx/>
              <a:buNone/>
              <a:tabLst>
                <a:tab pos="1028700" algn="l"/>
              </a:tabLst>
            </a:pPr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into 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account the DCH instabilities</a:t>
            </a:r>
          </a:p>
          <a:p>
            <a:pPr marL="431800" indent="-431800">
              <a:lnSpc>
                <a:spcPct val="90000"/>
              </a:lnSpc>
              <a:buFontTx/>
              <a:buNone/>
              <a:tabLst>
                <a:tab pos="1028700" algn="l"/>
              </a:tabLst>
            </a:pPr>
            <a:endParaRPr lang="en-US" sz="18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31800" indent="-431800">
              <a:lnSpc>
                <a:spcPct val="90000"/>
              </a:lnSpc>
              <a:buFontTx/>
              <a:buNone/>
              <a:tabLst>
                <a:tab pos="1028700" algn="l"/>
              </a:tabLst>
            </a:pPr>
            <a:r>
              <a:rPr lang="en-US" sz="1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TRG </a:t>
            </a:r>
            <a:r>
              <a:rPr lang="en-US" sz="18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 22: 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Michel</a:t>
            </a:r>
            <a:r>
              <a:rPr lang="en-US" sz="18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events trigger (only DCH track required)</a:t>
            </a:r>
          </a:p>
          <a:p>
            <a:pPr marL="431800" indent="-431800">
              <a:lnSpc>
                <a:spcPct val="90000"/>
              </a:lnSpc>
              <a:buFontTx/>
              <a:buNone/>
              <a:tabLst>
                <a:tab pos="1028700" algn="l"/>
              </a:tabLst>
            </a:pPr>
            <a:r>
              <a:rPr lang="en-US" sz="18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TRG =   0: 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MEG </a:t>
            </a:r>
            <a:r>
              <a:rPr lang="en-US" sz="18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events trigger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74638"/>
            <a:ext cx="6858048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25400">
              <a:spcAft>
                <a:spcPts val="13"/>
              </a:spcAft>
              <a:tabLst>
                <a:tab pos="1536700" algn="l"/>
              </a:tabLst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Normalization 1)</a:t>
            </a:r>
          </a:p>
        </p:txBody>
      </p:sp>
      <p:graphicFrame>
        <p:nvGraphicFramePr>
          <p:cNvPr id="17412" name="Object 20"/>
          <p:cNvGraphicFramePr>
            <a:graphicFrameLocks noChangeAspect="1"/>
          </p:cNvGraphicFramePr>
          <p:nvPr/>
        </p:nvGraphicFramePr>
        <p:xfrm>
          <a:off x="838200" y="1524000"/>
          <a:ext cx="6132513" cy="533400"/>
        </p:xfrm>
        <a:graphic>
          <a:graphicData uri="http://schemas.openxmlformats.org/presentationml/2006/ole">
            <p:oleObj spid="_x0000_s1026" name="Equation" r:id="rId3" imgW="2920680" imgH="253800" progId="Equation.3">
              <p:embed/>
            </p:oleObj>
          </a:graphicData>
        </a:graphic>
      </p:graphicFrame>
      <p:graphicFrame>
        <p:nvGraphicFramePr>
          <p:cNvPr id="17413" name="Object 21"/>
          <p:cNvGraphicFramePr>
            <a:graphicFrameLocks noChangeAspect="1"/>
          </p:cNvGraphicFramePr>
          <p:nvPr/>
        </p:nvGraphicFramePr>
        <p:xfrm>
          <a:off x="344488" y="2438400"/>
          <a:ext cx="8428037" cy="819150"/>
        </p:xfrm>
        <a:graphic>
          <a:graphicData uri="http://schemas.openxmlformats.org/presentationml/2006/ole">
            <p:oleObj spid="_x0000_s1027" name="Equation" r:id="rId4" imgW="4965480" imgH="482400" progId="Equation.3">
              <p:embed/>
            </p:oleObj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447800" y="2438400"/>
            <a:ext cx="762000" cy="838200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6" name="Rounded Rectangle 25"/>
          <p:cNvSpPr/>
          <p:nvPr/>
        </p:nvSpPr>
        <p:spPr>
          <a:xfrm>
            <a:off x="2286000" y="2438400"/>
            <a:ext cx="3505200" cy="838200"/>
          </a:xfrm>
          <a:prstGeom prst="roundRect">
            <a:avLst/>
          </a:prstGeom>
          <a:solidFill>
            <a:srgbClr val="F89708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graphicFrame>
        <p:nvGraphicFramePr>
          <p:cNvPr id="17416" name="Object 4"/>
          <p:cNvGraphicFramePr>
            <a:graphicFrameLocks noChangeAspect="1"/>
          </p:cNvGraphicFramePr>
          <p:nvPr/>
        </p:nvGraphicFramePr>
        <p:xfrm>
          <a:off x="825500" y="3398838"/>
          <a:ext cx="7015163" cy="906462"/>
        </p:xfrm>
        <a:graphic>
          <a:graphicData uri="http://schemas.openxmlformats.org/presentationml/2006/ole">
            <p:oleObj spid="_x0000_s1028" name="Equation" r:id="rId5" imgW="3911400" imgH="507960" progId="Equation.3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62000" y="2438400"/>
            <a:ext cx="609600" cy="838200"/>
          </a:xfrm>
          <a:prstGeom prst="roundRect">
            <a:avLst/>
          </a:prstGeom>
          <a:solidFill>
            <a:schemeClr val="accent4">
              <a:lumMod val="85000"/>
              <a:lumOff val="1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5867400" y="2438400"/>
            <a:ext cx="1219200" cy="838200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7086600" y="2438400"/>
            <a:ext cx="609600" cy="838200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22325" y="2022475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where: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8153400" y="29718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629400" y="3962400"/>
            <a:ext cx="198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</a:t>
            </a:r>
            <a:r>
              <a:rPr lang="en-GB" sz="14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7</a:t>
            </a:r>
            <a:r>
              <a:rPr lang="en-GB" sz="1400"/>
              <a:t> </a:t>
            </a:r>
            <a:r>
              <a:rPr lang="en-GB" sz="1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pre-scaling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CAF3-83FC-44CC-956D-F58724782870}" type="slidenum">
              <a:rPr lang="en-GB"/>
              <a:pPr/>
              <a:t>7</a:t>
            </a:fld>
            <a:endParaRPr lang="en-GB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Normalization 2)</a:t>
            </a:r>
          </a:p>
        </p:txBody>
      </p:sp>
      <p:pic>
        <p:nvPicPr>
          <p:cNvPr id="19459" name="Content Placeholder 10" descr="fs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1524000"/>
            <a:ext cx="5146675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64138" y="1676400"/>
            <a:ext cx="3886200" cy="20637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Final Value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spcBef>
                <a:spcPct val="10000"/>
              </a:spcBef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k = 4.7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∙10</a:t>
            </a:r>
            <a:r>
              <a:rPr lang="en-US" sz="2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11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±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10%</a:t>
            </a:r>
          </a:p>
          <a:p>
            <a:pPr>
              <a:spcBef>
                <a:spcPct val="10000"/>
              </a:spcBef>
            </a:pPr>
            <a:endParaRPr lang="en-GB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10000"/>
              </a:spcBef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Independent computation</a:t>
            </a:r>
          </a:p>
          <a:p>
            <a:pPr>
              <a:spcBef>
                <a:spcPct val="10000"/>
              </a:spcBef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 = 4.9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∙10</a:t>
            </a:r>
            <a:r>
              <a:rPr lang="en-US" sz="2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11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± 10%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 flipV="1">
            <a:off x="381000" y="2438400"/>
            <a:ext cx="5029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7475" y="5029200"/>
            <a:ext cx="8931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Advantage of this technique: it uses the 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MEASURED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number of Michel positrons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instead of the </a:t>
            </a:r>
            <a:r>
              <a:rPr lang="en-GB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CALCULATED number of stopping muons/second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 it is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independent of time varying DCH acceptance and efficiency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. Result confirmed by computations based on time-averaged acceptance and efficiency.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410200" y="3962400"/>
            <a:ext cx="3322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 = 1/”SES”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(not exactly </a:t>
            </a:r>
          </a:p>
          <a:p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“SES”: not zero bck)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3286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3E70-432C-44BE-B270-27AD5E00505F}" type="slidenum">
              <a:rPr lang="en-GB"/>
              <a:pPr/>
              <a:t>8</a:t>
            </a:fld>
            <a:endParaRPr lang="en-GB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Generalities on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30480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Three independent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blind-likelihood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analyses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Tx/>
              <a:buBlip>
                <a:blip r:embed="rId3"/>
              </a:buBlip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RD and accidental event rates in the signal region fitted or </a:t>
            </a:r>
          </a:p>
          <a:p>
            <a:pPr>
              <a:buFontTx/>
              <a:buNone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estimated a priori by means of side-bands information.    </a:t>
            </a:r>
          </a:p>
          <a:p>
            <a:pPr>
              <a:buFontTx/>
              <a:buBlip>
                <a:blip r:embed="rId3"/>
              </a:buBlip>
            </a:pP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Feldman-Cousins method for C.L. determination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Kinematical variables used: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Tx/>
              <a:buNone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- Positron and Gamma Energies;</a:t>
            </a:r>
          </a:p>
          <a:p>
            <a:pPr>
              <a:buFontTx/>
              <a:buNone/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 - Relative timing and relative angle; </a:t>
            </a:r>
          </a:p>
          <a:p>
            <a:pPr>
              <a:buFontTx/>
              <a:buBlip>
                <a:blip r:embed="rId3"/>
              </a:buBlip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Likelihood function: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85800" y="4648200"/>
          <a:ext cx="7569200" cy="914400"/>
        </p:xfrm>
        <a:graphic>
          <a:graphicData uri="http://schemas.openxmlformats.org/presentationml/2006/ole">
            <p:oleObj spid="_x0000_s2050" name="Equation" r:id="rId4" imgW="3784320" imgH="457200" progId="Equation.3">
              <p:embed/>
            </p:oleObj>
          </a:graphicData>
        </a:graphic>
      </p:graphicFrame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93725" y="5756275"/>
            <a:ext cx="3957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GB" b="1" baseline="-250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obs</a:t>
            </a:r>
            <a:r>
              <a:rPr lang="en-GB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number of observed events</a:t>
            </a:r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 flipH="1">
            <a:off x="5943600" y="36576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699125" y="3341688"/>
            <a:ext cx="1231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Signal PDF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>
            <a:off x="6934200" y="40386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7162800" y="3733800"/>
            <a:ext cx="927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RD PDF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6553200" y="5867400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Accidental BCK PDF</a:t>
            </a:r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 flipV="1">
            <a:off x="7620000" y="5257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 February 2010</a:t>
            </a:r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Fabrizio Cei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8F73-2649-4D84-8A02-10DDA3894041}" type="slidenum">
              <a:rPr lang="en-GB"/>
              <a:pPr/>
              <a:t>9</a:t>
            </a:fld>
            <a:endParaRPr lang="en-GB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Analysis: PDF determination 1)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0488" y="1676400"/>
            <a:ext cx="86868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Signal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Gamma Energy 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from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en-GB" sz="160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0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(DRS) or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MC taking into account resolution 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(TRG);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Positron Energy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gaussian shapes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sigma’s extracted from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Michel positron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fit;   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Positron-Photon relative angle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toy MC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based on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experimental angular </a:t>
            </a:r>
          </a:p>
          <a:p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resolutions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positrons and photons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Positron-Photon relative timing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gaussian </a:t>
            </a:r>
          </a:p>
          <a:p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shape with sigma = 147 (or 135) ps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from 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radiative decay data fit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with Gamma </a:t>
            </a:r>
          </a:p>
          <a:p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Energy outside of Blinding Box.</a:t>
            </a:r>
          </a:p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en-GB" sz="1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Radiative Decay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</a:p>
          <a:p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Gamma Energy + Positron Energy + Relative </a:t>
            </a:r>
          </a:p>
          <a:p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Angle e</a:t>
            </a:r>
            <a:r>
              <a:rPr lang="en-GB" sz="16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3-D distribution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based on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theoretical </a:t>
            </a:r>
          </a:p>
          <a:p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shape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folded with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detector response (correlations);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Relative Timing e</a:t>
            </a:r>
            <a:r>
              <a:rPr lang="en-GB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gaussian shape with</a:t>
            </a:r>
          </a:p>
          <a:p>
            <a:r>
              <a:rPr lang="en-GB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sigma = 147 (or 135) ps </a:t>
            </a:r>
            <a:r>
              <a:rPr lang="en-GB" sz="1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 for signal.</a:t>
            </a:r>
          </a:p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GB" sz="16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4" name="Picture 4" descr="MEGTimePositronGamma_Aug09_RDPeakInMEG"/>
          <p:cNvPicPr>
            <a:picLocks noChangeAspect="1" noChangeArrowheads="1"/>
          </p:cNvPicPr>
          <p:nvPr/>
        </p:nvPicPr>
        <p:blipFill>
          <a:blip r:embed="rId2" cstate="print"/>
          <a:srcRect l="2295" t="8234" r="7266" b="1405"/>
          <a:stretch>
            <a:fillRect/>
          </a:stretch>
        </p:blipFill>
        <p:spPr bwMode="auto">
          <a:xfrm>
            <a:off x="5105400" y="2590800"/>
            <a:ext cx="3775075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3463</Words>
  <Application>Microsoft Office PowerPoint</Application>
  <PresentationFormat>Presentazione su schermo (4:3)</PresentationFormat>
  <Paragraphs>866</Paragraphs>
  <Slides>55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55</vt:i4>
      </vt:variant>
    </vt:vector>
  </HeadingPairs>
  <TitlesOfParts>
    <vt:vector size="58" baseType="lpstr">
      <vt:lpstr>Tema di Office</vt:lpstr>
      <vt:lpstr>Equation</vt:lpstr>
      <vt:lpstr>Graph</vt:lpstr>
      <vt:lpstr>Status of MEG  Physics Analysis</vt:lpstr>
      <vt:lpstr>Outline</vt:lpstr>
      <vt:lpstr>2008 Data Analysis </vt:lpstr>
      <vt:lpstr>2008 run: 1014 m+ stopped in target</vt:lpstr>
      <vt:lpstr>Pre-selection/blinding windows</vt:lpstr>
      <vt:lpstr> Normalization 1)</vt:lpstr>
      <vt:lpstr>Normalization 2)</vt:lpstr>
      <vt:lpstr>Generalities on analysis</vt:lpstr>
      <vt:lpstr>Analysis: PDF determination 1)</vt:lpstr>
      <vt:lpstr>Analysis: PDF determination 2)</vt:lpstr>
      <vt:lpstr>Sensitivity evaluation</vt:lpstr>
      <vt:lpstr>Likelihood analysis </vt:lpstr>
      <vt:lpstr>Eg vs Ee+ </vt:lpstr>
      <vt:lpstr>B.R.(m → eg) 90 % C.L. limit</vt:lpstr>
      <vt:lpstr>Present status of  physics analysis</vt:lpstr>
      <vt:lpstr>DCH</vt:lpstr>
      <vt:lpstr>DCH standard calibrations: z anodes</vt:lpstr>
      <vt:lpstr>DCH standard calibrations: z pads</vt:lpstr>
      <vt:lpstr>Relative timing between ends of wires</vt:lpstr>
      <vt:lpstr>Alternative algorithms/calibrations</vt:lpstr>
      <vt:lpstr>Single hit Z resolution</vt:lpstr>
      <vt:lpstr>Comparison of performances </vt:lpstr>
      <vt:lpstr>Preliminary analysis of cosmic ray data </vt:lpstr>
      <vt:lpstr>DCH: coherent noise</vt:lpstr>
      <vt:lpstr>DCH: MC studies</vt:lpstr>
      <vt:lpstr>DCH: present situation</vt:lpstr>
      <vt:lpstr>DCH: Comments</vt:lpstr>
      <vt:lpstr>Timing Counter</vt:lpstr>
      <vt:lpstr>Timing Counter cnt.</vt:lpstr>
      <vt:lpstr>Timing Counter cnt.</vt:lpstr>
      <vt:lpstr>Timing Counter: Comments</vt:lpstr>
      <vt:lpstr>Xenon Calorimeter</vt:lpstr>
      <vt:lpstr>Xenon Calorimeter cnt.</vt:lpstr>
      <vt:lpstr>Xenon Calorimeter cnt.</vt:lpstr>
      <vt:lpstr>Xenon Calorimeter cnt.</vt:lpstr>
      <vt:lpstr>Xenon Calorimeter: Comments</vt:lpstr>
      <vt:lpstr>RMD observation 1)</vt:lpstr>
      <vt:lpstr>RMD observation 2)</vt:lpstr>
      <vt:lpstr>Perspectives for 2009 data analysis</vt:lpstr>
      <vt:lpstr>2009 Data Sample</vt:lpstr>
      <vt:lpstr>Perspectives for 2009 data 1)</vt:lpstr>
      <vt:lpstr>Perspectives for 2009 data 2)</vt:lpstr>
      <vt:lpstr>Physics analysis schedule for 2009</vt:lpstr>
      <vt:lpstr>Diapositiva 44</vt:lpstr>
      <vt:lpstr>2009 Expected Sensitivity</vt:lpstr>
      <vt:lpstr>Expected Sensitivity for 2010 or later</vt:lpstr>
      <vt:lpstr>Backup slides</vt:lpstr>
      <vt:lpstr>Analysis cuts</vt:lpstr>
      <vt:lpstr>3-D view of a MEG event</vt:lpstr>
      <vt:lpstr>Events in signal region vs pdf’s </vt:lpstr>
      <vt:lpstr>Systematic Effects 1)</vt:lpstr>
      <vt:lpstr>Systematic Effects 2) </vt:lpstr>
      <vt:lpstr>Timing Counter cnt.</vt:lpstr>
      <vt:lpstr>Xenon Calorimeter cnt.</vt:lpstr>
      <vt:lpstr>Comments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summary</dc:title>
  <dc:creator>nbcei</dc:creator>
  <cp:lastModifiedBy>nbcei</cp:lastModifiedBy>
  <cp:revision>463</cp:revision>
  <dcterms:created xsi:type="dcterms:W3CDTF">2010-02-04T08:31:13Z</dcterms:created>
  <dcterms:modified xsi:type="dcterms:W3CDTF">2010-02-17T13:01:57Z</dcterms:modified>
</cp:coreProperties>
</file>